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59" r:id="rId5"/>
    <p:sldId id="264" r:id="rId6"/>
    <p:sldId id="265" r:id="rId7"/>
    <p:sldId id="266" r:id="rId8"/>
    <p:sldId id="267" r:id="rId9"/>
    <p:sldId id="260" r:id="rId10"/>
    <p:sldId id="261" r:id="rId11"/>
    <p:sldId id="262"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108" d="100"/>
          <a:sy n="108" d="100"/>
        </p:scale>
        <p:origin x="22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29A7A8-D3CB-433C-A60F-88A7F98A76FC}" type="datetimeFigureOut">
              <a:rPr lang="es-PE" smtClean="0"/>
              <a:t>31/08/2023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A1DA4-D327-4F73-BA68-30977745EDCF}" type="slidenum">
              <a:rPr lang="es-PE" smtClean="0"/>
              <a:t>‹Nº›</a:t>
            </a:fld>
            <a:endParaRPr lang="es-PE"/>
          </a:p>
        </p:txBody>
      </p:sp>
    </p:spTree>
    <p:extLst>
      <p:ext uri="{BB962C8B-B14F-4D97-AF65-F5344CB8AC3E}">
        <p14:creationId xmlns:p14="http://schemas.microsoft.com/office/powerpoint/2010/main" val="5614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B71D8A-D8B8-4490-943A-1DEC423583D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BB53BBB-AFEC-4162-9980-222F5973EE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D43DCAB-81C2-482E-8A1C-60E1C2681E66}"/>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86CE6601-3A71-4764-8715-EE06516E24E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F7B895-526A-4EBB-B667-3E3C1FBCBCEB}"/>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232243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5F95E-E9AB-4966-950D-7B8410A52C0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2164CF2-FCE8-4714-A2EF-10B78A11FC0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37F5681-AE36-441C-80FE-073A8B983313}"/>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3020F98B-693B-40C2-A873-36CCEB0B7A2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26BB5A2-608B-473C-A2CF-CA8E6FCDB262}"/>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92460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D46B1F4-2846-4A0F-BECA-C1FA470141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8BED728-7419-427F-8BA3-B849F0EE509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7A42526-3AC6-42D0-8353-9DDF9C6E6FF2}"/>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BC1AFF4A-4BDA-4D7D-9F39-D3CF644025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D35768D-7A35-46BF-9734-B3C76C9196C7}"/>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123960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F8B349-8543-4EC8-9356-2C120C3C4F6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3F42EBB-6EA5-49BF-8AF1-1B851284270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31954D9-D611-48B3-9039-F027F9BDC2E0}"/>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486E70C3-5B91-4E88-8111-4D5CE739220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CFF2C37-D2D9-413A-86D0-44AFE818EC7C}"/>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85817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50B59D-7BF0-410C-A6F5-A6C3A0CC16D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D55BCADC-840B-4BCC-BCD4-C26E83153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C83F35A-E3E1-42B7-84E3-6D3662648746}"/>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E9819BED-CCAC-42BC-9ACF-8CFFBEF8573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BAEB0D-A87D-4E63-9B47-C6A2D436C5A2}"/>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418473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952DF5-4AE5-4076-84E5-9FF62B9E7BC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3FD8F24-9364-49D6-B4D6-47745152C21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F07E408-0B7C-4EEC-8BD0-5838A5B8D58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5596BF6-BBFC-4CA5-9510-37ED9CD97D12}"/>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6" name="Marcador de pie de página 5">
            <a:extLst>
              <a:ext uri="{FF2B5EF4-FFF2-40B4-BE49-F238E27FC236}">
                <a16:creationId xmlns:a16="http://schemas.microsoft.com/office/drawing/2014/main" id="{354A5A24-E843-4E58-A1A8-7733F8854C0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81AE0D5-CFFC-4444-9831-F72AFB818608}"/>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36930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0AC4BF-85E5-4413-90F0-4C6320E5D36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3F91FE6-34FD-4917-B51E-0AB8E4DDE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617208C-D579-45A5-8C81-4EEA28CE3F6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516A1B3-F3D2-4E74-A522-60701BA0F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B567C01-7C1F-4D3F-AB31-0DC74EBB79E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92021F3-3860-4467-9A5F-2247D39E9652}"/>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8" name="Marcador de pie de página 7">
            <a:extLst>
              <a:ext uri="{FF2B5EF4-FFF2-40B4-BE49-F238E27FC236}">
                <a16:creationId xmlns:a16="http://schemas.microsoft.com/office/drawing/2014/main" id="{4BF6FECA-416A-4E8E-84F7-0A91599A4E0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618DCB-53F8-4829-BD7F-643442C94FD5}"/>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951933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37A66-AC36-400E-8D1D-B2F29DDC9F2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F31FE4DD-B57B-47E4-89D7-F67D4C9876CB}"/>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4" name="Marcador de pie de página 3">
            <a:extLst>
              <a:ext uri="{FF2B5EF4-FFF2-40B4-BE49-F238E27FC236}">
                <a16:creationId xmlns:a16="http://schemas.microsoft.com/office/drawing/2014/main" id="{87ED71E9-6B09-44E1-99F6-2A8C586DB72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34EC71B-E786-402F-8D89-56527F713D80}"/>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401364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6740327-4E37-4CF6-8877-CC95D5774436}"/>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3" name="Marcador de pie de página 2">
            <a:extLst>
              <a:ext uri="{FF2B5EF4-FFF2-40B4-BE49-F238E27FC236}">
                <a16:creationId xmlns:a16="http://schemas.microsoft.com/office/drawing/2014/main" id="{7D7EFDD7-A801-4121-A541-4460B6A41BC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5F4316B-1751-449D-92A1-DEEBF14BD2C4}"/>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72411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901C46-1EA9-497D-A5B6-07D2373F5D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03162FA-54A6-4B47-B9C0-1CD1B82117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5A7F7D2-DD02-4ED4-BB8D-DCBD0ADD9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5A98BF8-C70A-440C-9ADC-99C55A0BCA0E}"/>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6" name="Marcador de pie de página 5">
            <a:extLst>
              <a:ext uri="{FF2B5EF4-FFF2-40B4-BE49-F238E27FC236}">
                <a16:creationId xmlns:a16="http://schemas.microsoft.com/office/drawing/2014/main" id="{8C4ADCE9-2308-43CD-B22D-BEA8F731EEC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8132C5B-D7AC-4633-B096-A1D3B528E85D}"/>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2368131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9C5F4F-4F56-4F43-8CC1-59A1DA3C0D9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BB52ECF-6B56-49DC-A408-E7344A5A4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179ABE14-8536-43B7-8908-48287D93D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62F9C28-A8E4-4048-8636-8DAA139F5424}"/>
              </a:ext>
            </a:extLst>
          </p:cNvPr>
          <p:cNvSpPr>
            <a:spLocks noGrp="1"/>
          </p:cNvSpPr>
          <p:nvPr>
            <p:ph type="dt" sz="half" idx="10"/>
          </p:nvPr>
        </p:nvSpPr>
        <p:spPr/>
        <p:txBody>
          <a:bodyPr/>
          <a:lstStyle/>
          <a:p>
            <a:fld id="{93576F64-078F-4EF1-9AEF-622A81BABF76}" type="datetimeFigureOut">
              <a:rPr lang="es-ES" smtClean="0"/>
              <a:t>31/08/2023</a:t>
            </a:fld>
            <a:endParaRPr lang="es-ES"/>
          </a:p>
        </p:txBody>
      </p:sp>
      <p:sp>
        <p:nvSpPr>
          <p:cNvPr id="6" name="Marcador de pie de página 5">
            <a:extLst>
              <a:ext uri="{FF2B5EF4-FFF2-40B4-BE49-F238E27FC236}">
                <a16:creationId xmlns:a16="http://schemas.microsoft.com/office/drawing/2014/main" id="{2DCF6C7B-37CF-4CD4-9BE6-3D5D8982D6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FFB17C8-45B1-4489-A01F-691E07876A3C}"/>
              </a:ext>
            </a:extLst>
          </p:cNvPr>
          <p:cNvSpPr>
            <a:spLocks noGrp="1"/>
          </p:cNvSpPr>
          <p:nvPr>
            <p:ph type="sldNum" sz="quarter" idx="12"/>
          </p:nvPr>
        </p:nvSpPr>
        <p:spPr/>
        <p:txBody>
          <a:bodyPr/>
          <a:lstStyle/>
          <a:p>
            <a:fld id="{45BBB123-49D2-4D1B-973A-8AC9091E1880}" type="slidenum">
              <a:rPr lang="es-ES" smtClean="0"/>
              <a:t>‹Nº›</a:t>
            </a:fld>
            <a:endParaRPr lang="es-ES"/>
          </a:p>
        </p:txBody>
      </p:sp>
    </p:spTree>
    <p:extLst>
      <p:ext uri="{BB962C8B-B14F-4D97-AF65-F5344CB8AC3E}">
        <p14:creationId xmlns:p14="http://schemas.microsoft.com/office/powerpoint/2010/main" val="387448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869F812-2B16-4AB8-8E51-D4C88D250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FB6F59-0D43-4E6A-AC82-E201BEAB31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90C2C17-D549-45EE-8113-1FCB0A2D6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576F64-078F-4EF1-9AEF-622A81BABF76}" type="datetimeFigureOut">
              <a:rPr lang="es-ES" smtClean="0"/>
              <a:t>31/08/2023</a:t>
            </a:fld>
            <a:endParaRPr lang="es-ES"/>
          </a:p>
        </p:txBody>
      </p:sp>
      <p:sp>
        <p:nvSpPr>
          <p:cNvPr id="5" name="Marcador de pie de página 4">
            <a:extLst>
              <a:ext uri="{FF2B5EF4-FFF2-40B4-BE49-F238E27FC236}">
                <a16:creationId xmlns:a16="http://schemas.microsoft.com/office/drawing/2014/main" id="{04987E9F-CA74-4A67-8ABC-D070B2AC0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165FA88-449C-4345-820E-2DC6D64B8B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BB123-49D2-4D1B-973A-8AC9091E1880}" type="slidenum">
              <a:rPr lang="es-ES" smtClean="0"/>
              <a:t>‹Nº›</a:t>
            </a:fld>
            <a:endParaRPr lang="es-ES"/>
          </a:p>
        </p:txBody>
      </p:sp>
    </p:spTree>
    <p:extLst>
      <p:ext uri="{BB962C8B-B14F-4D97-AF65-F5344CB8AC3E}">
        <p14:creationId xmlns:p14="http://schemas.microsoft.com/office/powerpoint/2010/main" val="439809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A383C20-5973-FD68-2FA3-EC892B5453C7}"/>
              </a:ext>
            </a:extLst>
          </p:cNvPr>
          <p:cNvPicPr>
            <a:picLocks noChangeAspect="1"/>
          </p:cNvPicPr>
          <p:nvPr/>
        </p:nvPicPr>
        <p:blipFill>
          <a:blip r:embed="rId2"/>
          <a:stretch>
            <a:fillRect/>
          </a:stretch>
        </p:blipFill>
        <p:spPr>
          <a:xfrm>
            <a:off x="150917" y="35512"/>
            <a:ext cx="11869445" cy="6747029"/>
          </a:xfrm>
          <a:prstGeom prst="rect">
            <a:avLst/>
          </a:prstGeom>
        </p:spPr>
      </p:pic>
      <p:sp>
        <p:nvSpPr>
          <p:cNvPr id="5" name="CuadroTexto 4">
            <a:extLst>
              <a:ext uri="{FF2B5EF4-FFF2-40B4-BE49-F238E27FC236}">
                <a16:creationId xmlns:a16="http://schemas.microsoft.com/office/drawing/2014/main" id="{4A100A85-15FF-43EC-72AF-E71852B21023}"/>
              </a:ext>
            </a:extLst>
          </p:cNvPr>
          <p:cNvSpPr txBox="1"/>
          <p:nvPr/>
        </p:nvSpPr>
        <p:spPr>
          <a:xfrm>
            <a:off x="550411" y="266331"/>
            <a:ext cx="11219290" cy="1107996"/>
          </a:xfrm>
          <a:prstGeom prst="rect">
            <a:avLst/>
          </a:prstGeom>
          <a:noFill/>
        </p:spPr>
        <p:txBody>
          <a:bodyPr wrap="none" rtlCol="0">
            <a:spAutoFit/>
          </a:bodyPr>
          <a:lstStyle/>
          <a:p>
            <a:r>
              <a:rPr lang="es-PE" sz="6600" b="1" dirty="0">
                <a:effectLst>
                  <a:outerShdw blurRad="38100" dist="38100" dir="2700000" algn="tl">
                    <a:srgbClr val="000000">
                      <a:alpha val="43137"/>
                    </a:srgbClr>
                  </a:outerShdw>
                </a:effectLst>
              </a:rPr>
              <a:t>ARCHIVOS DE CONFIGURACIÓN</a:t>
            </a:r>
          </a:p>
        </p:txBody>
      </p:sp>
      <p:pic>
        <p:nvPicPr>
          <p:cNvPr id="6" name="Imagen 5">
            <a:extLst>
              <a:ext uri="{FF2B5EF4-FFF2-40B4-BE49-F238E27FC236}">
                <a16:creationId xmlns:a16="http://schemas.microsoft.com/office/drawing/2014/main" id="{226578DA-F3E9-434D-2330-C24B5CE3488A}"/>
              </a:ext>
            </a:extLst>
          </p:cNvPr>
          <p:cNvPicPr>
            <a:picLocks noChangeAspect="1"/>
          </p:cNvPicPr>
          <p:nvPr/>
        </p:nvPicPr>
        <p:blipFill>
          <a:blip r:embed="rId3"/>
          <a:stretch>
            <a:fillRect/>
          </a:stretch>
        </p:blipFill>
        <p:spPr>
          <a:xfrm>
            <a:off x="532887" y="1400961"/>
            <a:ext cx="5520621" cy="2770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D0C60A80-19B7-D489-560B-4755028971B8}"/>
              </a:ext>
            </a:extLst>
          </p:cNvPr>
          <p:cNvPicPr>
            <a:picLocks noChangeAspect="1"/>
          </p:cNvPicPr>
          <p:nvPr/>
        </p:nvPicPr>
        <p:blipFill>
          <a:blip r:embed="rId4"/>
          <a:stretch>
            <a:fillRect/>
          </a:stretch>
        </p:blipFill>
        <p:spPr>
          <a:xfrm>
            <a:off x="6215095" y="3187082"/>
            <a:ext cx="5432404" cy="3032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54678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9A4FFE-AAD8-BEB7-E86C-5F3D76E1433E}"/>
              </a:ext>
            </a:extLst>
          </p:cNvPr>
          <p:cNvPicPr>
            <a:picLocks noChangeAspect="1"/>
          </p:cNvPicPr>
          <p:nvPr/>
        </p:nvPicPr>
        <p:blipFill>
          <a:blip r:embed="rId2"/>
          <a:stretch>
            <a:fillRect/>
          </a:stretch>
        </p:blipFill>
        <p:spPr>
          <a:xfrm>
            <a:off x="1258641" y="136402"/>
            <a:ext cx="9944979" cy="6567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2911FCA8-D142-845A-6AA4-AB948AA2AE7D}"/>
              </a:ext>
            </a:extLst>
          </p:cNvPr>
          <p:cNvSpPr txBox="1"/>
          <p:nvPr/>
        </p:nvSpPr>
        <p:spPr>
          <a:xfrm>
            <a:off x="5490970" y="3993138"/>
            <a:ext cx="48337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En Login, digitar: sa (Sistema Administrativo)</a:t>
            </a:r>
          </a:p>
        </p:txBody>
      </p:sp>
      <p:sp>
        <p:nvSpPr>
          <p:cNvPr id="4" name="CuadroTexto 3">
            <a:extLst>
              <a:ext uri="{FF2B5EF4-FFF2-40B4-BE49-F238E27FC236}">
                <a16:creationId xmlns:a16="http://schemas.microsoft.com/office/drawing/2014/main" id="{4301F395-E80C-BF08-E99C-1E0B3C2FF0B9}"/>
              </a:ext>
            </a:extLst>
          </p:cNvPr>
          <p:cNvSpPr txBox="1"/>
          <p:nvPr/>
        </p:nvSpPr>
        <p:spPr>
          <a:xfrm>
            <a:off x="5572349" y="4509522"/>
            <a:ext cx="29147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Digitar la contraseña: 123</a:t>
            </a:r>
          </a:p>
        </p:txBody>
      </p:sp>
      <p:sp>
        <p:nvSpPr>
          <p:cNvPr id="5" name="CuadroTexto 4">
            <a:extLst>
              <a:ext uri="{FF2B5EF4-FFF2-40B4-BE49-F238E27FC236}">
                <a16:creationId xmlns:a16="http://schemas.microsoft.com/office/drawing/2014/main" id="{EEDD55F3-6E6B-082D-AF63-670EAD32A1A9}"/>
              </a:ext>
            </a:extLst>
          </p:cNvPr>
          <p:cNvSpPr txBox="1"/>
          <p:nvPr/>
        </p:nvSpPr>
        <p:spPr>
          <a:xfrm>
            <a:off x="1756432" y="5568785"/>
            <a:ext cx="392527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Clic en el botón: Connect (Conectar)</a:t>
            </a:r>
          </a:p>
        </p:txBody>
      </p:sp>
    </p:spTree>
    <p:extLst>
      <p:ext uri="{BB962C8B-B14F-4D97-AF65-F5344CB8AC3E}">
        <p14:creationId xmlns:p14="http://schemas.microsoft.com/office/powerpoint/2010/main" val="44313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D169D4C-6803-27E5-7520-282E9F9F60D6}"/>
              </a:ext>
            </a:extLst>
          </p:cNvPr>
          <p:cNvPicPr>
            <a:picLocks noChangeAspect="1"/>
          </p:cNvPicPr>
          <p:nvPr/>
        </p:nvPicPr>
        <p:blipFill>
          <a:blip r:embed="rId2"/>
          <a:stretch>
            <a:fillRect/>
          </a:stretch>
        </p:blipFill>
        <p:spPr>
          <a:xfrm>
            <a:off x="475095" y="71212"/>
            <a:ext cx="3331002" cy="1160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CD53A352-6E53-2654-BB8A-70741120FB3E}"/>
              </a:ext>
            </a:extLst>
          </p:cNvPr>
          <p:cNvSpPr txBox="1"/>
          <p:nvPr/>
        </p:nvSpPr>
        <p:spPr>
          <a:xfrm>
            <a:off x="3761707" y="432518"/>
            <a:ext cx="242360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icono: New Query (Nueva Consulta)</a:t>
            </a:r>
          </a:p>
        </p:txBody>
      </p:sp>
      <p:pic>
        <p:nvPicPr>
          <p:cNvPr id="4" name="Imagen 3">
            <a:extLst>
              <a:ext uri="{FF2B5EF4-FFF2-40B4-BE49-F238E27FC236}">
                <a16:creationId xmlns:a16="http://schemas.microsoft.com/office/drawing/2014/main" id="{712497EE-1B27-97A5-B910-E3A3D8D41D07}"/>
              </a:ext>
            </a:extLst>
          </p:cNvPr>
          <p:cNvPicPr>
            <a:picLocks noChangeAspect="1"/>
          </p:cNvPicPr>
          <p:nvPr/>
        </p:nvPicPr>
        <p:blipFill>
          <a:blip r:embed="rId3"/>
          <a:stretch>
            <a:fillRect/>
          </a:stretch>
        </p:blipFill>
        <p:spPr>
          <a:xfrm>
            <a:off x="6442231" y="71212"/>
            <a:ext cx="3380033" cy="1160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277FB944-4188-B99E-8BC3-453676A70B8A}"/>
              </a:ext>
            </a:extLst>
          </p:cNvPr>
          <p:cNvSpPr txBox="1"/>
          <p:nvPr/>
        </p:nvSpPr>
        <p:spPr>
          <a:xfrm>
            <a:off x="9859400" y="479936"/>
            <a:ext cx="2129157"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Activar la base de datos: Northwind</a:t>
            </a:r>
          </a:p>
        </p:txBody>
      </p:sp>
      <p:pic>
        <p:nvPicPr>
          <p:cNvPr id="8" name="Imagen 7">
            <a:extLst>
              <a:ext uri="{FF2B5EF4-FFF2-40B4-BE49-F238E27FC236}">
                <a16:creationId xmlns:a16="http://schemas.microsoft.com/office/drawing/2014/main" id="{F7735851-017A-231B-FC2D-FBE3679418BD}"/>
              </a:ext>
            </a:extLst>
          </p:cNvPr>
          <p:cNvPicPr>
            <a:picLocks noChangeAspect="1"/>
          </p:cNvPicPr>
          <p:nvPr/>
        </p:nvPicPr>
        <p:blipFill>
          <a:blip r:embed="rId4"/>
          <a:stretch>
            <a:fillRect/>
          </a:stretch>
        </p:blipFill>
        <p:spPr>
          <a:xfrm>
            <a:off x="2390664" y="1389704"/>
            <a:ext cx="7891131" cy="5370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6DD21DCA-DC46-1EEA-2900-4EDC3200CE59}"/>
              </a:ext>
            </a:extLst>
          </p:cNvPr>
          <p:cNvSpPr txBox="1"/>
          <p:nvPr/>
        </p:nvSpPr>
        <p:spPr>
          <a:xfrm>
            <a:off x="5723884" y="1315652"/>
            <a:ext cx="383736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lista los datos de la tabla: Customers</a:t>
            </a:r>
          </a:p>
        </p:txBody>
      </p:sp>
    </p:spTree>
    <p:extLst>
      <p:ext uri="{BB962C8B-B14F-4D97-AF65-F5344CB8AC3E}">
        <p14:creationId xmlns:p14="http://schemas.microsoft.com/office/powerpoint/2010/main" val="70501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04D45A9-02AB-1144-F8DB-6E56648F0ABC}"/>
              </a:ext>
            </a:extLst>
          </p:cNvPr>
          <p:cNvPicPr>
            <a:picLocks noChangeAspect="1"/>
          </p:cNvPicPr>
          <p:nvPr/>
        </p:nvPicPr>
        <p:blipFill>
          <a:blip r:embed="rId2"/>
          <a:stretch>
            <a:fillRect/>
          </a:stretch>
        </p:blipFill>
        <p:spPr>
          <a:xfrm>
            <a:off x="97652" y="113734"/>
            <a:ext cx="11940467" cy="6606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EE97F778-4C79-8C2B-6A6A-0528D6094B88}"/>
              </a:ext>
            </a:extLst>
          </p:cNvPr>
          <p:cNvSpPr txBox="1"/>
          <p:nvPr/>
        </p:nvSpPr>
        <p:spPr>
          <a:xfrm>
            <a:off x="5140167" y="439489"/>
            <a:ext cx="399495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Grabar el script, hacia la carpeta: Data05</a:t>
            </a:r>
          </a:p>
        </p:txBody>
      </p:sp>
      <p:sp>
        <p:nvSpPr>
          <p:cNvPr id="9" name="CuadroTexto 8">
            <a:extLst>
              <a:ext uri="{FF2B5EF4-FFF2-40B4-BE49-F238E27FC236}">
                <a16:creationId xmlns:a16="http://schemas.microsoft.com/office/drawing/2014/main" id="{A16C6E59-DF7A-419E-472D-77C6B3B331D1}"/>
              </a:ext>
            </a:extLst>
          </p:cNvPr>
          <p:cNvSpPr txBox="1"/>
          <p:nvPr/>
        </p:nvSpPr>
        <p:spPr>
          <a:xfrm>
            <a:off x="196780" y="5199403"/>
            <a:ext cx="399347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Nombre de la consulta: scriptconsulta05</a:t>
            </a:r>
          </a:p>
        </p:txBody>
      </p:sp>
      <p:sp>
        <p:nvSpPr>
          <p:cNvPr id="10" name="CuadroTexto 9">
            <a:extLst>
              <a:ext uri="{FF2B5EF4-FFF2-40B4-BE49-F238E27FC236}">
                <a16:creationId xmlns:a16="http://schemas.microsoft.com/office/drawing/2014/main" id="{8241F065-C919-B9AE-03FD-AAC454C19A8B}"/>
              </a:ext>
            </a:extLst>
          </p:cNvPr>
          <p:cNvSpPr txBox="1"/>
          <p:nvPr/>
        </p:nvSpPr>
        <p:spPr>
          <a:xfrm>
            <a:off x="7785718" y="5928851"/>
            <a:ext cx="314565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Save (Guardar)</a:t>
            </a:r>
          </a:p>
        </p:txBody>
      </p:sp>
    </p:spTree>
    <p:extLst>
      <p:ext uri="{BB962C8B-B14F-4D97-AF65-F5344CB8AC3E}">
        <p14:creationId xmlns:p14="http://schemas.microsoft.com/office/powerpoint/2010/main" val="2634243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53DA619-A510-1046-C676-295F850A25AA}"/>
              </a:ext>
            </a:extLst>
          </p:cNvPr>
          <p:cNvSpPr txBox="1"/>
          <p:nvPr/>
        </p:nvSpPr>
        <p:spPr>
          <a:xfrm>
            <a:off x="53263" y="43205"/>
            <a:ext cx="3968319" cy="369332"/>
          </a:xfrm>
          <a:prstGeom prst="rect">
            <a:avLst/>
          </a:prstGeom>
          <a:noFill/>
        </p:spPr>
        <p:txBody>
          <a:bodyPr wrap="square" rtlCol="0">
            <a:spAutoFit/>
          </a:bodyPr>
          <a:lstStyle/>
          <a:p>
            <a:pPr marL="285750" indent="-285750">
              <a:buFont typeface="Wingdings" panose="05000000000000000000" pitchFamily="2" charset="2"/>
              <a:buChar char="ü"/>
            </a:pPr>
            <a:r>
              <a:rPr lang="es-PE" dirty="0"/>
              <a:t>Abrir el programa: Visual Studio 2022 </a:t>
            </a:r>
          </a:p>
        </p:txBody>
      </p:sp>
      <p:pic>
        <p:nvPicPr>
          <p:cNvPr id="3" name="Imagen 2">
            <a:extLst>
              <a:ext uri="{FF2B5EF4-FFF2-40B4-BE49-F238E27FC236}">
                <a16:creationId xmlns:a16="http://schemas.microsoft.com/office/drawing/2014/main" id="{8965B2AE-CDDB-9F83-3DA0-8D842133F4D9}"/>
              </a:ext>
            </a:extLst>
          </p:cNvPr>
          <p:cNvPicPr>
            <a:picLocks noChangeAspect="1"/>
          </p:cNvPicPr>
          <p:nvPr/>
        </p:nvPicPr>
        <p:blipFill>
          <a:blip r:embed="rId2"/>
          <a:stretch>
            <a:fillRect/>
          </a:stretch>
        </p:blipFill>
        <p:spPr>
          <a:xfrm>
            <a:off x="743088" y="481426"/>
            <a:ext cx="10993192" cy="6237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97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87D612E-1AAB-DF4E-3330-53CAB45AEEE0}"/>
              </a:ext>
            </a:extLst>
          </p:cNvPr>
          <p:cNvPicPr>
            <a:picLocks noChangeAspect="1"/>
          </p:cNvPicPr>
          <p:nvPr/>
        </p:nvPicPr>
        <p:blipFill>
          <a:blip r:embed="rId2"/>
          <a:stretch>
            <a:fillRect/>
          </a:stretch>
        </p:blipFill>
        <p:spPr>
          <a:xfrm>
            <a:off x="976452" y="117720"/>
            <a:ext cx="10067370" cy="6584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FDD1525E-53F3-DE7A-088A-465A9270AB15}"/>
              </a:ext>
            </a:extLst>
          </p:cNvPr>
          <p:cNvSpPr txBox="1"/>
          <p:nvPr/>
        </p:nvSpPr>
        <p:spPr>
          <a:xfrm>
            <a:off x="6640497" y="5564606"/>
            <a:ext cx="290299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Continuar sin código</a:t>
            </a:r>
          </a:p>
        </p:txBody>
      </p:sp>
    </p:spTree>
    <p:extLst>
      <p:ext uri="{BB962C8B-B14F-4D97-AF65-F5344CB8AC3E}">
        <p14:creationId xmlns:p14="http://schemas.microsoft.com/office/powerpoint/2010/main" val="309071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081C52A-CAC7-EE70-E7F5-5A8FBB84A8FA}"/>
              </a:ext>
            </a:extLst>
          </p:cNvPr>
          <p:cNvPicPr>
            <a:picLocks noChangeAspect="1"/>
          </p:cNvPicPr>
          <p:nvPr/>
        </p:nvPicPr>
        <p:blipFill>
          <a:blip r:embed="rId2"/>
          <a:stretch>
            <a:fillRect/>
          </a:stretch>
        </p:blipFill>
        <p:spPr>
          <a:xfrm>
            <a:off x="168351" y="87665"/>
            <a:ext cx="11740591" cy="1758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33B94F5A-28E4-500E-6AC8-B614DE9A14CD}"/>
              </a:ext>
            </a:extLst>
          </p:cNvPr>
          <p:cNvSpPr txBox="1"/>
          <p:nvPr/>
        </p:nvSpPr>
        <p:spPr>
          <a:xfrm>
            <a:off x="1509204" y="78787"/>
            <a:ext cx="2556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Archivo</a:t>
            </a:r>
          </a:p>
        </p:txBody>
      </p:sp>
      <p:sp>
        <p:nvSpPr>
          <p:cNvPr id="4" name="CuadroTexto 3">
            <a:extLst>
              <a:ext uri="{FF2B5EF4-FFF2-40B4-BE49-F238E27FC236}">
                <a16:creationId xmlns:a16="http://schemas.microsoft.com/office/drawing/2014/main" id="{CC6A6A79-4585-9B60-78B6-FB216DEB2C2C}"/>
              </a:ext>
            </a:extLst>
          </p:cNvPr>
          <p:cNvSpPr txBox="1"/>
          <p:nvPr/>
        </p:nvSpPr>
        <p:spPr>
          <a:xfrm>
            <a:off x="230820" y="769127"/>
            <a:ext cx="255676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Nuevo</a:t>
            </a:r>
          </a:p>
        </p:txBody>
      </p:sp>
      <p:sp>
        <p:nvSpPr>
          <p:cNvPr id="5" name="CuadroTexto 4">
            <a:extLst>
              <a:ext uri="{FF2B5EF4-FFF2-40B4-BE49-F238E27FC236}">
                <a16:creationId xmlns:a16="http://schemas.microsoft.com/office/drawing/2014/main" id="{25796F40-68DC-6B70-1968-02A7B1E5F2B3}"/>
              </a:ext>
            </a:extLst>
          </p:cNvPr>
          <p:cNvSpPr txBox="1"/>
          <p:nvPr/>
        </p:nvSpPr>
        <p:spPr>
          <a:xfrm>
            <a:off x="7733930" y="448119"/>
            <a:ext cx="283937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Proyecto</a:t>
            </a:r>
          </a:p>
        </p:txBody>
      </p:sp>
      <p:pic>
        <p:nvPicPr>
          <p:cNvPr id="6" name="Imagen 5">
            <a:extLst>
              <a:ext uri="{FF2B5EF4-FFF2-40B4-BE49-F238E27FC236}">
                <a16:creationId xmlns:a16="http://schemas.microsoft.com/office/drawing/2014/main" id="{D3611D5A-7005-61C9-4AEF-9C012A552097}"/>
              </a:ext>
            </a:extLst>
          </p:cNvPr>
          <p:cNvPicPr>
            <a:picLocks noChangeAspect="1"/>
          </p:cNvPicPr>
          <p:nvPr/>
        </p:nvPicPr>
        <p:blipFill>
          <a:blip r:embed="rId3"/>
          <a:stretch>
            <a:fillRect/>
          </a:stretch>
        </p:blipFill>
        <p:spPr>
          <a:xfrm>
            <a:off x="2642866" y="1204539"/>
            <a:ext cx="8347726" cy="5556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F5C21D2F-E8A6-BC26-B55C-6FF50F468378}"/>
              </a:ext>
            </a:extLst>
          </p:cNvPr>
          <p:cNvSpPr txBox="1"/>
          <p:nvPr/>
        </p:nvSpPr>
        <p:spPr>
          <a:xfrm>
            <a:off x="6329777" y="1468345"/>
            <a:ext cx="125322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Digitar: C#</a:t>
            </a:r>
          </a:p>
        </p:txBody>
      </p:sp>
      <p:sp>
        <p:nvSpPr>
          <p:cNvPr id="8" name="CuadroTexto 7">
            <a:extLst>
              <a:ext uri="{FF2B5EF4-FFF2-40B4-BE49-F238E27FC236}">
                <a16:creationId xmlns:a16="http://schemas.microsoft.com/office/drawing/2014/main" id="{36DAFF6C-9C9C-C6CA-D083-C67D72D727F5}"/>
              </a:ext>
            </a:extLst>
          </p:cNvPr>
          <p:cNvSpPr txBox="1"/>
          <p:nvPr/>
        </p:nvSpPr>
        <p:spPr>
          <a:xfrm>
            <a:off x="1589104" y="3599967"/>
            <a:ext cx="472475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a:t>
            </a:r>
          </a:p>
          <a:p>
            <a:pPr algn="ctr"/>
            <a:r>
              <a:rPr lang="es-PE" dirty="0"/>
              <a:t>Aplicación de Windows Forms (.NET Framework)</a:t>
            </a:r>
          </a:p>
        </p:txBody>
      </p:sp>
      <p:sp>
        <p:nvSpPr>
          <p:cNvPr id="9" name="CuadroTexto 8">
            <a:extLst>
              <a:ext uri="{FF2B5EF4-FFF2-40B4-BE49-F238E27FC236}">
                <a16:creationId xmlns:a16="http://schemas.microsoft.com/office/drawing/2014/main" id="{235F8DB3-CE19-FC59-439E-28CC7B167CE4}"/>
              </a:ext>
            </a:extLst>
          </p:cNvPr>
          <p:cNvSpPr txBox="1"/>
          <p:nvPr/>
        </p:nvSpPr>
        <p:spPr>
          <a:xfrm>
            <a:off x="7395102" y="6269605"/>
            <a:ext cx="261891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Siguiente</a:t>
            </a:r>
          </a:p>
        </p:txBody>
      </p:sp>
    </p:spTree>
    <p:extLst>
      <p:ext uri="{BB962C8B-B14F-4D97-AF65-F5344CB8AC3E}">
        <p14:creationId xmlns:p14="http://schemas.microsoft.com/office/powerpoint/2010/main" val="378173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A3DB2A9-48DC-4148-8910-F174B7862C90}"/>
              </a:ext>
            </a:extLst>
          </p:cNvPr>
          <p:cNvPicPr>
            <a:picLocks noChangeAspect="1"/>
          </p:cNvPicPr>
          <p:nvPr/>
        </p:nvPicPr>
        <p:blipFill>
          <a:blip r:embed="rId2"/>
          <a:stretch>
            <a:fillRect/>
          </a:stretch>
        </p:blipFill>
        <p:spPr>
          <a:xfrm>
            <a:off x="1150761" y="91619"/>
            <a:ext cx="10026976" cy="6674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uadroTexto 8">
            <a:extLst>
              <a:ext uri="{FF2B5EF4-FFF2-40B4-BE49-F238E27FC236}">
                <a16:creationId xmlns:a16="http://schemas.microsoft.com/office/drawing/2014/main" id="{B612FD1D-8699-44D7-4FE6-A331A2C1EB2E}"/>
              </a:ext>
            </a:extLst>
          </p:cNvPr>
          <p:cNvSpPr txBox="1"/>
          <p:nvPr/>
        </p:nvSpPr>
        <p:spPr>
          <a:xfrm>
            <a:off x="2502202" y="1549628"/>
            <a:ext cx="403046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Nombre del proyecto: AplicaConexion05</a:t>
            </a:r>
          </a:p>
        </p:txBody>
      </p:sp>
      <p:sp>
        <p:nvSpPr>
          <p:cNvPr id="10" name="CuadroTexto 9">
            <a:extLst>
              <a:ext uri="{FF2B5EF4-FFF2-40B4-BE49-F238E27FC236}">
                <a16:creationId xmlns:a16="http://schemas.microsoft.com/office/drawing/2014/main" id="{2384459D-5D85-6304-97D2-1ED71A2DE101}"/>
              </a:ext>
            </a:extLst>
          </p:cNvPr>
          <p:cNvSpPr txBox="1"/>
          <p:nvPr/>
        </p:nvSpPr>
        <p:spPr>
          <a:xfrm>
            <a:off x="3790943" y="2146156"/>
            <a:ext cx="294294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Unidad y carpeta de trabajo</a:t>
            </a:r>
          </a:p>
        </p:txBody>
      </p:sp>
      <p:sp>
        <p:nvSpPr>
          <p:cNvPr id="11" name="CuadroTexto 10">
            <a:extLst>
              <a:ext uri="{FF2B5EF4-FFF2-40B4-BE49-F238E27FC236}">
                <a16:creationId xmlns:a16="http://schemas.microsoft.com/office/drawing/2014/main" id="{8B2ED095-E6FD-48C4-F870-33C0EC0ED09B}"/>
              </a:ext>
            </a:extLst>
          </p:cNvPr>
          <p:cNvSpPr txBox="1"/>
          <p:nvPr/>
        </p:nvSpPr>
        <p:spPr>
          <a:xfrm>
            <a:off x="2629455" y="3746300"/>
            <a:ext cx="283789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Seleccionar un Framework</a:t>
            </a:r>
          </a:p>
        </p:txBody>
      </p:sp>
      <p:sp>
        <p:nvSpPr>
          <p:cNvPr id="12" name="CuadroTexto 11">
            <a:extLst>
              <a:ext uri="{FF2B5EF4-FFF2-40B4-BE49-F238E27FC236}">
                <a16:creationId xmlns:a16="http://schemas.microsoft.com/office/drawing/2014/main" id="{3365A8FD-1C31-4DDB-20C6-1350A59E9CC5}"/>
              </a:ext>
            </a:extLst>
          </p:cNvPr>
          <p:cNvSpPr txBox="1"/>
          <p:nvPr/>
        </p:nvSpPr>
        <p:spPr>
          <a:xfrm>
            <a:off x="8590439" y="5833481"/>
            <a:ext cx="23087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Crear</a:t>
            </a:r>
          </a:p>
        </p:txBody>
      </p:sp>
    </p:spTree>
    <p:extLst>
      <p:ext uri="{BB962C8B-B14F-4D97-AF65-F5344CB8AC3E}">
        <p14:creationId xmlns:p14="http://schemas.microsoft.com/office/powerpoint/2010/main" val="2056160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CE0482A-95B5-66B0-1954-A29F3F9CF248}"/>
              </a:ext>
            </a:extLst>
          </p:cNvPr>
          <p:cNvSpPr txBox="1"/>
          <p:nvPr/>
        </p:nvSpPr>
        <p:spPr>
          <a:xfrm>
            <a:off x="119942" y="58141"/>
            <a:ext cx="240140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Diseño del Formulario</a:t>
            </a:r>
          </a:p>
        </p:txBody>
      </p:sp>
      <p:pic>
        <p:nvPicPr>
          <p:cNvPr id="7" name="Imagen 6">
            <a:extLst>
              <a:ext uri="{FF2B5EF4-FFF2-40B4-BE49-F238E27FC236}">
                <a16:creationId xmlns:a16="http://schemas.microsoft.com/office/drawing/2014/main" id="{FCA80A9D-06CF-BB95-D00A-E006516185F9}"/>
              </a:ext>
            </a:extLst>
          </p:cNvPr>
          <p:cNvPicPr>
            <a:picLocks noChangeAspect="1"/>
          </p:cNvPicPr>
          <p:nvPr/>
        </p:nvPicPr>
        <p:blipFill>
          <a:blip r:embed="rId2"/>
          <a:stretch>
            <a:fillRect/>
          </a:stretch>
        </p:blipFill>
        <p:spPr>
          <a:xfrm>
            <a:off x="1633077" y="549862"/>
            <a:ext cx="9211654" cy="6188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3197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0082648-CC01-8A3E-A497-48743750181B}"/>
              </a:ext>
            </a:extLst>
          </p:cNvPr>
          <p:cNvSpPr txBox="1"/>
          <p:nvPr/>
        </p:nvSpPr>
        <p:spPr>
          <a:xfrm>
            <a:off x="3320254" y="229408"/>
            <a:ext cx="29340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Formulario</a:t>
            </a:r>
          </a:p>
        </p:txBody>
      </p:sp>
      <p:graphicFrame>
        <p:nvGraphicFramePr>
          <p:cNvPr id="3" name="Tabla 2">
            <a:extLst>
              <a:ext uri="{FF2B5EF4-FFF2-40B4-BE49-F238E27FC236}">
                <a16:creationId xmlns:a16="http://schemas.microsoft.com/office/drawing/2014/main" id="{40C559CE-F21C-3645-2B4F-DC7B8FD8FD82}"/>
              </a:ext>
            </a:extLst>
          </p:cNvPr>
          <p:cNvGraphicFramePr>
            <a:graphicFrameLocks noGrp="1"/>
          </p:cNvGraphicFramePr>
          <p:nvPr>
            <p:extLst>
              <p:ext uri="{D42A27DB-BD31-4B8C-83A1-F6EECF244321}">
                <p14:modId xmlns:p14="http://schemas.microsoft.com/office/powerpoint/2010/main" val="2289795633"/>
              </p:ext>
            </p:extLst>
          </p:nvPr>
        </p:nvGraphicFramePr>
        <p:xfrm>
          <a:off x="3289185" y="691158"/>
          <a:ext cx="8447095" cy="1706880"/>
        </p:xfrm>
        <a:graphic>
          <a:graphicData uri="http://schemas.openxmlformats.org/drawingml/2006/table">
            <a:tbl>
              <a:tblPr bandRow="1">
                <a:tableStyleId>{5940675A-B579-460E-94D1-54222C63F5DA}</a:tableStyleId>
              </a:tblPr>
              <a:tblGrid>
                <a:gridCol w="3229424">
                  <a:extLst>
                    <a:ext uri="{9D8B030D-6E8A-4147-A177-3AD203B41FA5}">
                      <a16:colId xmlns:a16="http://schemas.microsoft.com/office/drawing/2014/main" val="2769210365"/>
                    </a:ext>
                  </a:extLst>
                </a:gridCol>
                <a:gridCol w="5217671">
                  <a:extLst>
                    <a:ext uri="{9D8B030D-6E8A-4147-A177-3AD203B41FA5}">
                      <a16:colId xmlns:a16="http://schemas.microsoft.com/office/drawing/2014/main" val="3966414506"/>
                    </a:ext>
                  </a:extLst>
                </a:gridCol>
              </a:tblGrid>
              <a:tr h="0">
                <a:tc>
                  <a:txBody>
                    <a:bodyPr/>
                    <a:lstStyle/>
                    <a:p>
                      <a:pPr indent="-457200" algn="ctr"/>
                      <a:r>
                        <a:rPr lang="es-ES" sz="2800" dirty="0">
                          <a:effectLst/>
                        </a:rPr>
                        <a:t>Propiedad</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Valor</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3477825"/>
                  </a:ext>
                </a:extLst>
              </a:tr>
              <a:tr h="0">
                <a:tc>
                  <a:txBody>
                    <a:bodyPr/>
                    <a:lstStyle/>
                    <a:p>
                      <a:pPr indent="-457200" algn="ctr"/>
                      <a:r>
                        <a:rPr lang="es-ES" sz="2800" dirty="0">
                          <a:effectLst/>
                        </a:rPr>
                        <a:t>Name </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Frmlista05</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06256705"/>
                  </a:ext>
                </a:extLst>
              </a:tr>
              <a:tr h="0">
                <a:tc>
                  <a:txBody>
                    <a:bodyPr/>
                    <a:lstStyle/>
                    <a:p>
                      <a:pPr indent="-457200" algn="ctr"/>
                      <a:r>
                        <a:rPr lang="es-PE" sz="2800" kern="1200" dirty="0">
                          <a:solidFill>
                            <a:schemeClr val="tx1"/>
                          </a:solidFill>
                          <a:effectLst/>
                          <a:latin typeface="+mn-lt"/>
                          <a:ea typeface="+mn-ea"/>
                          <a:cs typeface="+mn-cs"/>
                        </a:rPr>
                        <a:t>Text</a:t>
                      </a:r>
                    </a:p>
                  </a:txBody>
                  <a:tcPr marL="68580" marR="68580" marT="0" marB="0"/>
                </a:tc>
                <a:tc>
                  <a:txBody>
                    <a:bodyPr/>
                    <a:lstStyle/>
                    <a:p>
                      <a:pPr indent="-457200" algn="ctr"/>
                      <a:r>
                        <a:rPr lang="es-PE" sz="2800" kern="1200" dirty="0">
                          <a:solidFill>
                            <a:schemeClr val="tx1"/>
                          </a:solidFill>
                          <a:effectLst/>
                          <a:latin typeface="+mn-lt"/>
                          <a:ea typeface="+mn-ea"/>
                          <a:cs typeface="+mn-cs"/>
                        </a:rPr>
                        <a:t>Listado de Customers</a:t>
                      </a:r>
                    </a:p>
                  </a:txBody>
                  <a:tcPr marL="68580" marR="68580" marT="0" marB="0"/>
                </a:tc>
                <a:extLst>
                  <a:ext uri="{0D108BD9-81ED-4DB2-BD59-A6C34878D82A}">
                    <a16:rowId xmlns:a16="http://schemas.microsoft.com/office/drawing/2014/main" val="614896626"/>
                  </a:ext>
                </a:extLst>
              </a:tr>
              <a:tr h="0">
                <a:tc>
                  <a:txBody>
                    <a:bodyPr/>
                    <a:lstStyle/>
                    <a:p>
                      <a:pPr indent="-457200" algn="ctr"/>
                      <a:r>
                        <a:rPr lang="es-PE" sz="2800" kern="1200" dirty="0">
                          <a:solidFill>
                            <a:schemeClr val="tx1"/>
                          </a:solidFill>
                          <a:effectLst/>
                          <a:latin typeface="+mn-lt"/>
                          <a:ea typeface="+mn-ea"/>
                          <a:cs typeface="+mn-cs"/>
                        </a:rPr>
                        <a:t>StartPosition</a:t>
                      </a:r>
                    </a:p>
                  </a:txBody>
                  <a:tcPr marL="68580" marR="68580" marT="0" marB="0"/>
                </a:tc>
                <a:tc>
                  <a:txBody>
                    <a:bodyPr/>
                    <a:lstStyle/>
                    <a:p>
                      <a:pPr indent="-457200" algn="ctr"/>
                      <a:r>
                        <a:rPr lang="es-PE" sz="2800" kern="1200" dirty="0">
                          <a:solidFill>
                            <a:schemeClr val="tx1"/>
                          </a:solidFill>
                          <a:effectLst/>
                          <a:latin typeface="+mn-lt"/>
                          <a:ea typeface="+mn-ea"/>
                          <a:cs typeface="+mn-cs"/>
                        </a:rPr>
                        <a:t>CenterScreen</a:t>
                      </a:r>
                    </a:p>
                  </a:txBody>
                  <a:tcPr marL="68580" marR="68580" marT="0" marB="0"/>
                </a:tc>
                <a:extLst>
                  <a:ext uri="{0D108BD9-81ED-4DB2-BD59-A6C34878D82A}">
                    <a16:rowId xmlns:a16="http://schemas.microsoft.com/office/drawing/2014/main" val="2878104509"/>
                  </a:ext>
                </a:extLst>
              </a:tr>
            </a:tbl>
          </a:graphicData>
        </a:graphic>
      </p:graphicFrame>
      <p:sp>
        <p:nvSpPr>
          <p:cNvPr id="4" name="CuadroTexto 3">
            <a:extLst>
              <a:ext uri="{FF2B5EF4-FFF2-40B4-BE49-F238E27FC236}">
                <a16:creationId xmlns:a16="http://schemas.microsoft.com/office/drawing/2014/main" id="{F10C036E-8322-87B8-F77A-D2038B0431ED}"/>
              </a:ext>
            </a:extLst>
          </p:cNvPr>
          <p:cNvSpPr txBox="1"/>
          <p:nvPr/>
        </p:nvSpPr>
        <p:spPr>
          <a:xfrm>
            <a:off x="3302498" y="2490456"/>
            <a:ext cx="308943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DataGridView</a:t>
            </a:r>
          </a:p>
        </p:txBody>
      </p:sp>
      <p:graphicFrame>
        <p:nvGraphicFramePr>
          <p:cNvPr id="5" name="Tabla 4">
            <a:extLst>
              <a:ext uri="{FF2B5EF4-FFF2-40B4-BE49-F238E27FC236}">
                <a16:creationId xmlns:a16="http://schemas.microsoft.com/office/drawing/2014/main" id="{DE3A3DD2-C79F-88F2-0C1A-B5C4D4EFE100}"/>
              </a:ext>
            </a:extLst>
          </p:cNvPr>
          <p:cNvGraphicFramePr>
            <a:graphicFrameLocks noGrp="1"/>
          </p:cNvGraphicFramePr>
          <p:nvPr>
            <p:extLst>
              <p:ext uri="{D42A27DB-BD31-4B8C-83A1-F6EECF244321}">
                <p14:modId xmlns:p14="http://schemas.microsoft.com/office/powerpoint/2010/main" val="3421512453"/>
              </p:ext>
            </p:extLst>
          </p:nvPr>
        </p:nvGraphicFramePr>
        <p:xfrm>
          <a:off x="3289185" y="2952206"/>
          <a:ext cx="6237628" cy="853440"/>
        </p:xfrm>
        <a:graphic>
          <a:graphicData uri="http://schemas.openxmlformats.org/drawingml/2006/table">
            <a:tbl>
              <a:tblPr bandRow="1">
                <a:tableStyleId>{5940675A-B579-460E-94D1-54222C63F5DA}</a:tableStyleId>
              </a:tblPr>
              <a:tblGrid>
                <a:gridCol w="2384719">
                  <a:extLst>
                    <a:ext uri="{9D8B030D-6E8A-4147-A177-3AD203B41FA5}">
                      <a16:colId xmlns:a16="http://schemas.microsoft.com/office/drawing/2014/main" val="2769210365"/>
                    </a:ext>
                  </a:extLst>
                </a:gridCol>
                <a:gridCol w="3852909">
                  <a:extLst>
                    <a:ext uri="{9D8B030D-6E8A-4147-A177-3AD203B41FA5}">
                      <a16:colId xmlns:a16="http://schemas.microsoft.com/office/drawing/2014/main" val="3966414506"/>
                    </a:ext>
                  </a:extLst>
                </a:gridCol>
              </a:tblGrid>
              <a:tr h="0">
                <a:tc>
                  <a:txBody>
                    <a:bodyPr/>
                    <a:lstStyle/>
                    <a:p>
                      <a:pPr indent="-457200" algn="ctr"/>
                      <a:r>
                        <a:rPr lang="es-ES" sz="2800" dirty="0">
                          <a:effectLst/>
                        </a:rPr>
                        <a:t>Propiedad</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ES" sz="2800" dirty="0">
                          <a:effectLst/>
                        </a:rPr>
                        <a:t>Valor</a:t>
                      </a:r>
                      <a:endParaRPr lang="es-PE" sz="2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3477825"/>
                  </a:ext>
                </a:extLst>
              </a:tr>
              <a:tr h="0">
                <a:tc>
                  <a:txBody>
                    <a:bodyPr/>
                    <a:lstStyle/>
                    <a:p>
                      <a:pPr indent="-457200" algn="ctr"/>
                      <a:r>
                        <a:rPr lang="es-ES" sz="2800" dirty="0">
                          <a:effectLst/>
                        </a:rPr>
                        <a:t>Name </a:t>
                      </a:r>
                      <a:endParaRPr lang="es-PE" sz="2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457200" algn="ctr"/>
                      <a:r>
                        <a:rPr lang="es-PE" sz="2800" kern="1200" dirty="0">
                          <a:solidFill>
                            <a:schemeClr val="tx1"/>
                          </a:solidFill>
                          <a:effectLst/>
                          <a:latin typeface="+mn-lt"/>
                          <a:ea typeface="+mn-ea"/>
                          <a:cs typeface="+mn-cs"/>
                        </a:rPr>
                        <a:t>dgvlistado</a:t>
                      </a:r>
                    </a:p>
                  </a:txBody>
                  <a:tcPr marL="68580" marR="68580" marT="0" marB="0"/>
                </a:tc>
                <a:extLst>
                  <a:ext uri="{0D108BD9-81ED-4DB2-BD59-A6C34878D82A}">
                    <a16:rowId xmlns:a16="http://schemas.microsoft.com/office/drawing/2014/main" val="4106256705"/>
                  </a:ext>
                </a:extLst>
              </a:tr>
            </a:tbl>
          </a:graphicData>
        </a:graphic>
      </p:graphicFrame>
      <p:sp>
        <p:nvSpPr>
          <p:cNvPr id="6" name="CuadroTexto 5">
            <a:extLst>
              <a:ext uri="{FF2B5EF4-FFF2-40B4-BE49-F238E27FC236}">
                <a16:creationId xmlns:a16="http://schemas.microsoft.com/office/drawing/2014/main" id="{007E9C13-1F31-1F82-6987-79C4C8F8BCEE}"/>
              </a:ext>
            </a:extLst>
          </p:cNvPr>
          <p:cNvSpPr txBox="1"/>
          <p:nvPr/>
        </p:nvSpPr>
        <p:spPr>
          <a:xfrm>
            <a:off x="3320254" y="3898064"/>
            <a:ext cx="24236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Propiedades del Button</a:t>
            </a:r>
          </a:p>
        </p:txBody>
      </p:sp>
      <p:graphicFrame>
        <p:nvGraphicFramePr>
          <p:cNvPr id="7" name="Tabla 6">
            <a:extLst>
              <a:ext uri="{FF2B5EF4-FFF2-40B4-BE49-F238E27FC236}">
                <a16:creationId xmlns:a16="http://schemas.microsoft.com/office/drawing/2014/main" id="{18B4F3C5-C251-F25A-54A4-5E3132FAAD26}"/>
              </a:ext>
            </a:extLst>
          </p:cNvPr>
          <p:cNvGraphicFramePr>
            <a:graphicFrameLocks noGrp="1"/>
          </p:cNvGraphicFramePr>
          <p:nvPr>
            <p:extLst>
              <p:ext uri="{D42A27DB-BD31-4B8C-83A1-F6EECF244321}">
                <p14:modId xmlns:p14="http://schemas.microsoft.com/office/powerpoint/2010/main" val="2071167993"/>
              </p:ext>
            </p:extLst>
          </p:nvPr>
        </p:nvGraphicFramePr>
        <p:xfrm>
          <a:off x="3326381" y="4388355"/>
          <a:ext cx="6200432" cy="2133600"/>
        </p:xfrm>
        <a:graphic>
          <a:graphicData uri="http://schemas.openxmlformats.org/drawingml/2006/table">
            <a:tbl>
              <a:tblPr bandRow="1">
                <a:tableStyleId>{5940675A-B579-460E-94D1-54222C63F5DA}</a:tableStyleId>
              </a:tblPr>
              <a:tblGrid>
                <a:gridCol w="1936377">
                  <a:extLst>
                    <a:ext uri="{9D8B030D-6E8A-4147-A177-3AD203B41FA5}">
                      <a16:colId xmlns:a16="http://schemas.microsoft.com/office/drawing/2014/main" val="2769210365"/>
                    </a:ext>
                  </a:extLst>
                </a:gridCol>
                <a:gridCol w="4264055">
                  <a:extLst>
                    <a:ext uri="{9D8B030D-6E8A-4147-A177-3AD203B41FA5}">
                      <a16:colId xmlns:a16="http://schemas.microsoft.com/office/drawing/2014/main" val="3966414506"/>
                    </a:ext>
                  </a:extLst>
                </a:gridCol>
              </a:tblGrid>
              <a:tr h="0">
                <a:tc>
                  <a:txBody>
                    <a:bodyPr/>
                    <a:lstStyle/>
                    <a:p>
                      <a:pPr indent="-457200" algn="ctr"/>
                      <a:r>
                        <a:rPr lang="es-ES" sz="2800" dirty="0">
                          <a:effectLst/>
                        </a:rPr>
                        <a:t>Propiedad</a:t>
                      </a:r>
                      <a:endParaRPr lang="es-PE" sz="2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r>
                        <a:rPr lang="es-ES" sz="2800" dirty="0">
                          <a:effectLst/>
                        </a:rPr>
                        <a:t>Valor</a:t>
                      </a:r>
                      <a:endParaRPr lang="es-PE" sz="2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03477825"/>
                  </a:ext>
                </a:extLst>
              </a:tr>
              <a:tr h="0">
                <a:tc>
                  <a:txBody>
                    <a:bodyPr/>
                    <a:lstStyle/>
                    <a:p>
                      <a:pPr indent="-457200" algn="ctr"/>
                      <a:r>
                        <a:rPr lang="es-ES" sz="2800" dirty="0">
                          <a:effectLst/>
                        </a:rPr>
                        <a:t>Name </a:t>
                      </a:r>
                      <a:endParaRPr lang="es-PE" sz="2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r>
                        <a:rPr lang="es-PE" sz="2800" kern="1200" dirty="0">
                          <a:solidFill>
                            <a:schemeClr val="tx1"/>
                          </a:solidFill>
                          <a:effectLst/>
                          <a:latin typeface="+mn-lt"/>
                          <a:ea typeface="+mn-ea"/>
                          <a:cs typeface="+mn-cs"/>
                        </a:rPr>
                        <a:t>btnsalir</a:t>
                      </a:r>
                    </a:p>
                  </a:txBody>
                  <a:tcPr marL="68580" marR="68580" marT="0" marB="0" anchor="ctr"/>
                </a:tc>
                <a:extLst>
                  <a:ext uri="{0D108BD9-81ED-4DB2-BD59-A6C34878D82A}">
                    <a16:rowId xmlns:a16="http://schemas.microsoft.com/office/drawing/2014/main" val="4106256705"/>
                  </a:ext>
                </a:extLst>
              </a:tr>
              <a:tr h="0">
                <a:tc>
                  <a:txBody>
                    <a:bodyPr/>
                    <a:lstStyle/>
                    <a:p>
                      <a:pPr indent="-457200" algn="ctr"/>
                      <a:r>
                        <a:rPr lang="es-PE" sz="2800" kern="1200" dirty="0">
                          <a:solidFill>
                            <a:schemeClr val="tx1"/>
                          </a:solidFill>
                          <a:effectLst/>
                          <a:latin typeface="+mn-lt"/>
                          <a:ea typeface="+mn-ea"/>
                          <a:cs typeface="+mn-cs"/>
                        </a:rPr>
                        <a:t>Text</a:t>
                      </a:r>
                    </a:p>
                  </a:txBody>
                  <a:tcPr marL="68580" marR="68580" marT="0" marB="0" anchor="ctr"/>
                </a:tc>
                <a:tc>
                  <a:txBody>
                    <a:bodyPr/>
                    <a:lstStyle/>
                    <a:p>
                      <a:pPr indent="-457200" algn="ctr"/>
                      <a:r>
                        <a:rPr lang="es-PE" sz="2800" kern="1200" dirty="0">
                          <a:solidFill>
                            <a:schemeClr val="tx1"/>
                          </a:solidFill>
                          <a:effectLst/>
                          <a:latin typeface="+mn-lt"/>
                          <a:ea typeface="+mn-ea"/>
                          <a:cs typeface="+mn-cs"/>
                        </a:rPr>
                        <a:t>SALIR</a:t>
                      </a:r>
                    </a:p>
                  </a:txBody>
                  <a:tcPr marL="68580" marR="68580" marT="0" marB="0" anchor="ctr"/>
                </a:tc>
                <a:extLst>
                  <a:ext uri="{0D108BD9-81ED-4DB2-BD59-A6C34878D82A}">
                    <a16:rowId xmlns:a16="http://schemas.microsoft.com/office/drawing/2014/main" val="1026786937"/>
                  </a:ext>
                </a:extLst>
              </a:tr>
              <a:tr h="0">
                <a:tc>
                  <a:txBody>
                    <a:bodyPr/>
                    <a:lstStyle/>
                    <a:p>
                      <a:pPr indent="-457200" algn="ctr"/>
                      <a:r>
                        <a:rPr lang="es-PE" sz="2800" kern="1200" dirty="0">
                          <a:solidFill>
                            <a:schemeClr val="tx1"/>
                          </a:solidFill>
                          <a:effectLst/>
                          <a:latin typeface="+mn-lt"/>
                          <a:ea typeface="+mn-ea"/>
                          <a:cs typeface="+mn-cs"/>
                        </a:rPr>
                        <a:t>Font</a:t>
                      </a:r>
                    </a:p>
                  </a:txBody>
                  <a:tcPr marL="68580" marR="68580" marT="0" marB="0" anchor="ctr"/>
                </a:tc>
                <a:tc>
                  <a:txBody>
                    <a:bodyPr/>
                    <a:lstStyle/>
                    <a:p>
                      <a:pPr indent="-457200" algn="ctr"/>
                      <a:r>
                        <a:rPr lang="es-PE" sz="2800" kern="1200" dirty="0">
                          <a:solidFill>
                            <a:schemeClr val="tx1"/>
                          </a:solidFill>
                          <a:effectLst/>
                          <a:latin typeface="+mn-lt"/>
                          <a:ea typeface="+mn-ea"/>
                          <a:cs typeface="+mn-cs"/>
                        </a:rPr>
                        <a:t>Microsoft Sans Serif; 15,75pt; style=Bold</a:t>
                      </a:r>
                    </a:p>
                  </a:txBody>
                  <a:tcPr marL="68580" marR="68580" marT="0" marB="0" anchor="ctr"/>
                </a:tc>
                <a:extLst>
                  <a:ext uri="{0D108BD9-81ED-4DB2-BD59-A6C34878D82A}">
                    <a16:rowId xmlns:a16="http://schemas.microsoft.com/office/drawing/2014/main" val="475514101"/>
                  </a:ext>
                </a:extLst>
              </a:tr>
            </a:tbl>
          </a:graphicData>
        </a:graphic>
      </p:graphicFrame>
    </p:spTree>
    <p:extLst>
      <p:ext uri="{BB962C8B-B14F-4D97-AF65-F5344CB8AC3E}">
        <p14:creationId xmlns:p14="http://schemas.microsoft.com/office/powerpoint/2010/main" val="669738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874F3DB-2139-3B54-DA31-E0D53431351C}"/>
              </a:ext>
            </a:extLst>
          </p:cNvPr>
          <p:cNvSpPr txBox="1"/>
          <p:nvPr/>
        </p:nvSpPr>
        <p:spPr>
          <a:xfrm>
            <a:off x="3109558" y="439878"/>
            <a:ext cx="583697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Agregando la cadena de conexión en el archivo: App.config</a:t>
            </a:r>
          </a:p>
        </p:txBody>
      </p:sp>
      <p:pic>
        <p:nvPicPr>
          <p:cNvPr id="4" name="Imagen 3">
            <a:extLst>
              <a:ext uri="{FF2B5EF4-FFF2-40B4-BE49-F238E27FC236}">
                <a16:creationId xmlns:a16="http://schemas.microsoft.com/office/drawing/2014/main" id="{AD37D672-FEDA-F9C6-33B7-220C2CC8C8BC}"/>
              </a:ext>
            </a:extLst>
          </p:cNvPr>
          <p:cNvPicPr>
            <a:picLocks noChangeAspect="1"/>
          </p:cNvPicPr>
          <p:nvPr/>
        </p:nvPicPr>
        <p:blipFill>
          <a:blip r:embed="rId2"/>
          <a:stretch>
            <a:fillRect/>
          </a:stretch>
        </p:blipFill>
        <p:spPr>
          <a:xfrm>
            <a:off x="161262" y="924478"/>
            <a:ext cx="11733568" cy="5343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31570DDB-23DD-E237-00D4-FA0F5DFEFFAF}"/>
              </a:ext>
            </a:extLst>
          </p:cNvPr>
          <p:cNvSpPr txBox="1"/>
          <p:nvPr/>
        </p:nvSpPr>
        <p:spPr>
          <a:xfrm>
            <a:off x="3164300" y="4161102"/>
            <a:ext cx="346731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Doble clic en el archivo: App.config</a:t>
            </a:r>
          </a:p>
        </p:txBody>
      </p:sp>
      <p:sp>
        <p:nvSpPr>
          <p:cNvPr id="6" name="CuadroTexto 5">
            <a:extLst>
              <a:ext uri="{FF2B5EF4-FFF2-40B4-BE49-F238E27FC236}">
                <a16:creationId xmlns:a16="http://schemas.microsoft.com/office/drawing/2014/main" id="{9DA0B510-F498-6B2A-CB2C-82CB4D8CD910}"/>
              </a:ext>
            </a:extLst>
          </p:cNvPr>
          <p:cNvSpPr txBox="1"/>
          <p:nvPr/>
        </p:nvSpPr>
        <p:spPr>
          <a:xfrm>
            <a:off x="3217569" y="1022136"/>
            <a:ext cx="368038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En el panel: Explorador de soluciones</a:t>
            </a:r>
          </a:p>
        </p:txBody>
      </p:sp>
    </p:spTree>
    <p:extLst>
      <p:ext uri="{BB962C8B-B14F-4D97-AF65-F5344CB8AC3E}">
        <p14:creationId xmlns:p14="http://schemas.microsoft.com/office/powerpoint/2010/main" val="95582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2D8C555-BC5D-D926-B239-5784C626BC46}"/>
              </a:ext>
            </a:extLst>
          </p:cNvPr>
          <p:cNvSpPr txBox="1"/>
          <p:nvPr/>
        </p:nvSpPr>
        <p:spPr>
          <a:xfrm>
            <a:off x="236734" y="350600"/>
            <a:ext cx="11558727" cy="6186309"/>
          </a:xfrm>
          <a:prstGeom prst="rect">
            <a:avLst/>
          </a:prstGeom>
          <a:noFill/>
        </p:spPr>
        <p:txBody>
          <a:bodyPr wrap="square">
            <a:spAutoFit/>
          </a:bodyPr>
          <a:lstStyle/>
          <a:p>
            <a:pPr marL="571500" indent="-571500" algn="just">
              <a:buFont typeface="Wingdings" panose="05000000000000000000" pitchFamily="2" charset="2"/>
              <a:buChar char="q"/>
            </a:pPr>
            <a:r>
              <a:rPr lang="es-ES" sz="3600" b="0" i="0" dirty="0">
                <a:effectLst/>
                <a:latin typeface="Söhne"/>
              </a:rPr>
              <a:t>Los archivos de configuración en C# son archivos de texto plano en formato XML que se utilizan para almacenar configuraciones y ajustes de una aplicación.</a:t>
            </a:r>
          </a:p>
          <a:p>
            <a:pPr marL="571500" indent="-571500" algn="just">
              <a:buFont typeface="Wingdings" panose="05000000000000000000" pitchFamily="2" charset="2"/>
              <a:buChar char="q"/>
            </a:pPr>
            <a:endParaRPr lang="es-ES" sz="3600" dirty="0">
              <a:latin typeface="Söhne"/>
            </a:endParaRPr>
          </a:p>
          <a:p>
            <a:pPr marL="571500" indent="-571500" algn="just">
              <a:buFont typeface="Wingdings" panose="05000000000000000000" pitchFamily="2" charset="2"/>
              <a:buChar char="q"/>
            </a:pPr>
            <a:r>
              <a:rPr lang="es-ES" sz="3600" b="0" i="0" dirty="0">
                <a:effectLst/>
                <a:latin typeface="Söhne"/>
              </a:rPr>
              <a:t>Estos archivos permiten separar los datos de configuración del código fuente de la aplicación, lo que proporciona varias ventajas, como la flexibilidad para cambiar configuraciones sin necesidad de recompilar el código y la posibilidad de ajustar el comportamiento de la aplicación en diferentes entornos (desarrollo, pruebas, producción).</a:t>
            </a:r>
            <a:endParaRPr lang="es-PE" sz="3600" dirty="0"/>
          </a:p>
        </p:txBody>
      </p:sp>
    </p:spTree>
    <p:extLst>
      <p:ext uri="{BB962C8B-B14F-4D97-AF65-F5344CB8AC3E}">
        <p14:creationId xmlns:p14="http://schemas.microsoft.com/office/powerpoint/2010/main" val="219195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120BB20-1CCF-D4C5-241F-354404C565D9}"/>
              </a:ext>
            </a:extLst>
          </p:cNvPr>
          <p:cNvPicPr>
            <a:picLocks noChangeAspect="1"/>
          </p:cNvPicPr>
          <p:nvPr/>
        </p:nvPicPr>
        <p:blipFill>
          <a:blip r:embed="rId2"/>
          <a:stretch>
            <a:fillRect/>
          </a:stretch>
        </p:blipFill>
        <p:spPr>
          <a:xfrm>
            <a:off x="149486" y="482177"/>
            <a:ext cx="11897511"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726E7B6F-2E0D-4AF8-1AC1-E9B052388074}"/>
              </a:ext>
            </a:extLst>
          </p:cNvPr>
          <p:cNvSpPr txBox="1"/>
          <p:nvPr/>
        </p:nvSpPr>
        <p:spPr>
          <a:xfrm>
            <a:off x="705184" y="1506083"/>
            <a:ext cx="132780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Digitar: &lt;co</a:t>
            </a:r>
          </a:p>
        </p:txBody>
      </p:sp>
      <p:sp>
        <p:nvSpPr>
          <p:cNvPr id="5" name="CuadroTexto 4">
            <a:extLst>
              <a:ext uri="{FF2B5EF4-FFF2-40B4-BE49-F238E27FC236}">
                <a16:creationId xmlns:a16="http://schemas.microsoft.com/office/drawing/2014/main" id="{228D9351-E4A8-9B83-E9AF-CAC744A35A41}"/>
              </a:ext>
            </a:extLst>
          </p:cNvPr>
          <p:cNvSpPr txBox="1"/>
          <p:nvPr/>
        </p:nvSpPr>
        <p:spPr>
          <a:xfrm>
            <a:off x="3512006" y="2961467"/>
            <a:ext cx="51969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Pulsar enter o clic, sobre la opción: connectionStrings</a:t>
            </a:r>
          </a:p>
        </p:txBody>
      </p:sp>
      <p:pic>
        <p:nvPicPr>
          <p:cNvPr id="7" name="Imagen 6">
            <a:extLst>
              <a:ext uri="{FF2B5EF4-FFF2-40B4-BE49-F238E27FC236}">
                <a16:creationId xmlns:a16="http://schemas.microsoft.com/office/drawing/2014/main" id="{BE5C65B3-9422-E44E-4376-D439244FE537}"/>
              </a:ext>
            </a:extLst>
          </p:cNvPr>
          <p:cNvPicPr>
            <a:picLocks noChangeAspect="1"/>
          </p:cNvPicPr>
          <p:nvPr/>
        </p:nvPicPr>
        <p:blipFill>
          <a:blip r:embed="rId3"/>
          <a:stretch>
            <a:fillRect/>
          </a:stretch>
        </p:blipFill>
        <p:spPr>
          <a:xfrm>
            <a:off x="149486" y="3510247"/>
            <a:ext cx="11897511" cy="26051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D260E4BD-03F4-7138-9517-547224D99894}"/>
              </a:ext>
            </a:extLst>
          </p:cNvPr>
          <p:cNvSpPr txBox="1"/>
          <p:nvPr/>
        </p:nvSpPr>
        <p:spPr>
          <a:xfrm>
            <a:off x="6723799" y="4308545"/>
            <a:ext cx="360093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Digitar: &gt; y se muestra la etiqueta de cierre: &lt;/connectionStrings&gt;</a:t>
            </a:r>
          </a:p>
        </p:txBody>
      </p:sp>
    </p:spTree>
    <p:extLst>
      <p:ext uri="{BB962C8B-B14F-4D97-AF65-F5344CB8AC3E}">
        <p14:creationId xmlns:p14="http://schemas.microsoft.com/office/powerpoint/2010/main" val="170543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46A73E-F73D-9C60-88C2-278210C21130}"/>
              </a:ext>
            </a:extLst>
          </p:cNvPr>
          <p:cNvPicPr>
            <a:picLocks noChangeAspect="1"/>
          </p:cNvPicPr>
          <p:nvPr/>
        </p:nvPicPr>
        <p:blipFill>
          <a:blip r:embed="rId2"/>
          <a:stretch>
            <a:fillRect/>
          </a:stretch>
        </p:blipFill>
        <p:spPr>
          <a:xfrm>
            <a:off x="114622" y="415678"/>
            <a:ext cx="11905742" cy="2724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FE62BE68-7956-C7BF-7B10-18B59AE866EF}"/>
              </a:ext>
            </a:extLst>
          </p:cNvPr>
          <p:cNvSpPr txBox="1"/>
          <p:nvPr/>
        </p:nvSpPr>
        <p:spPr>
          <a:xfrm>
            <a:off x="3980599" y="1254628"/>
            <a:ext cx="30150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Pulsar enter, para separas a las etiquetas de inicio y cierre.</a:t>
            </a:r>
          </a:p>
        </p:txBody>
      </p:sp>
      <p:pic>
        <p:nvPicPr>
          <p:cNvPr id="6" name="Imagen 5">
            <a:extLst>
              <a:ext uri="{FF2B5EF4-FFF2-40B4-BE49-F238E27FC236}">
                <a16:creationId xmlns:a16="http://schemas.microsoft.com/office/drawing/2014/main" id="{9BDDE9A2-98C3-383B-4A2B-D68DD01265F1}"/>
              </a:ext>
            </a:extLst>
          </p:cNvPr>
          <p:cNvPicPr>
            <a:picLocks noChangeAspect="1"/>
          </p:cNvPicPr>
          <p:nvPr/>
        </p:nvPicPr>
        <p:blipFill>
          <a:blip r:embed="rId3"/>
          <a:stretch>
            <a:fillRect/>
          </a:stretch>
        </p:blipFill>
        <p:spPr>
          <a:xfrm>
            <a:off x="114622" y="3260646"/>
            <a:ext cx="11905742" cy="3140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A8C5C314-CDAD-8BDE-0B5F-1B380E5909BF}"/>
              </a:ext>
            </a:extLst>
          </p:cNvPr>
          <p:cNvSpPr txBox="1"/>
          <p:nvPr/>
        </p:nvSpPr>
        <p:spPr>
          <a:xfrm>
            <a:off x="5890777" y="4327783"/>
            <a:ext cx="412323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agrega la etiqueta add, para definir el nombre la conexión: ConexionCustomers</a:t>
            </a:r>
          </a:p>
        </p:txBody>
      </p:sp>
    </p:spTree>
    <p:extLst>
      <p:ext uri="{BB962C8B-B14F-4D97-AF65-F5344CB8AC3E}">
        <p14:creationId xmlns:p14="http://schemas.microsoft.com/office/powerpoint/2010/main" val="2476580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E18340A-2317-FFA3-3FF2-EB60031282FF}"/>
              </a:ext>
            </a:extLst>
          </p:cNvPr>
          <p:cNvPicPr>
            <a:picLocks noChangeAspect="1"/>
          </p:cNvPicPr>
          <p:nvPr/>
        </p:nvPicPr>
        <p:blipFill>
          <a:blip r:embed="rId2"/>
          <a:stretch>
            <a:fillRect/>
          </a:stretch>
        </p:blipFill>
        <p:spPr>
          <a:xfrm>
            <a:off x="114623" y="447078"/>
            <a:ext cx="11941252" cy="2714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EFDD1EB9-9982-1D56-9041-F1AB943E309B}"/>
              </a:ext>
            </a:extLst>
          </p:cNvPr>
          <p:cNvSpPr txBox="1"/>
          <p:nvPr/>
        </p:nvSpPr>
        <p:spPr>
          <a:xfrm>
            <a:off x="7533147" y="1369359"/>
            <a:ext cx="375037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Después de las comillas, pulsa la barra espaciadora y seleccionar la opción: connectionString</a:t>
            </a:r>
          </a:p>
        </p:txBody>
      </p:sp>
      <p:pic>
        <p:nvPicPr>
          <p:cNvPr id="6" name="Imagen 5">
            <a:extLst>
              <a:ext uri="{FF2B5EF4-FFF2-40B4-BE49-F238E27FC236}">
                <a16:creationId xmlns:a16="http://schemas.microsoft.com/office/drawing/2014/main" id="{8711D444-8858-5972-7BC5-B0F77CEFBB93}"/>
              </a:ext>
            </a:extLst>
          </p:cNvPr>
          <p:cNvPicPr>
            <a:picLocks noChangeAspect="1"/>
          </p:cNvPicPr>
          <p:nvPr/>
        </p:nvPicPr>
        <p:blipFill>
          <a:blip r:embed="rId3"/>
          <a:stretch>
            <a:fillRect/>
          </a:stretch>
        </p:blipFill>
        <p:spPr>
          <a:xfrm>
            <a:off x="114623" y="3318033"/>
            <a:ext cx="11950130" cy="291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1A46BC55-1CAB-97BD-9F86-5B94C21CDADC}"/>
              </a:ext>
            </a:extLst>
          </p:cNvPr>
          <p:cNvSpPr txBox="1"/>
          <p:nvPr/>
        </p:nvSpPr>
        <p:spPr>
          <a:xfrm>
            <a:off x="7572650" y="3713067"/>
            <a:ext cx="361321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En Data Source, se digita el nombre del servidor local o remoto</a:t>
            </a:r>
          </a:p>
        </p:txBody>
      </p:sp>
    </p:spTree>
    <p:extLst>
      <p:ext uri="{BB962C8B-B14F-4D97-AF65-F5344CB8AC3E}">
        <p14:creationId xmlns:p14="http://schemas.microsoft.com/office/powerpoint/2010/main" val="2473320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A8E92AE-8C66-6A4F-3F3B-CE8A579E1778}"/>
              </a:ext>
            </a:extLst>
          </p:cNvPr>
          <p:cNvPicPr>
            <a:picLocks noChangeAspect="1"/>
          </p:cNvPicPr>
          <p:nvPr/>
        </p:nvPicPr>
        <p:blipFill>
          <a:blip r:embed="rId2"/>
          <a:stretch>
            <a:fillRect/>
          </a:stretch>
        </p:blipFill>
        <p:spPr>
          <a:xfrm>
            <a:off x="97653" y="69753"/>
            <a:ext cx="11940467" cy="2403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D151386E-43A6-4A45-8D57-71C74383DB5C}"/>
              </a:ext>
            </a:extLst>
          </p:cNvPr>
          <p:cNvSpPr txBox="1"/>
          <p:nvPr/>
        </p:nvSpPr>
        <p:spPr>
          <a:xfrm>
            <a:off x="8291746" y="304042"/>
            <a:ext cx="36931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En Initial Catalog, se digita el nombre de la base de datos: Northwind</a:t>
            </a:r>
          </a:p>
        </p:txBody>
      </p:sp>
      <p:pic>
        <p:nvPicPr>
          <p:cNvPr id="6" name="Imagen 5">
            <a:extLst>
              <a:ext uri="{FF2B5EF4-FFF2-40B4-BE49-F238E27FC236}">
                <a16:creationId xmlns:a16="http://schemas.microsoft.com/office/drawing/2014/main" id="{FA9EB250-C79E-2B23-B95C-2C25A1FAC295}"/>
              </a:ext>
            </a:extLst>
          </p:cNvPr>
          <p:cNvPicPr>
            <a:picLocks noChangeAspect="1"/>
          </p:cNvPicPr>
          <p:nvPr/>
        </p:nvPicPr>
        <p:blipFill>
          <a:blip r:embed="rId3"/>
          <a:stretch>
            <a:fillRect/>
          </a:stretch>
        </p:blipFill>
        <p:spPr>
          <a:xfrm>
            <a:off x="97653" y="2581210"/>
            <a:ext cx="11967101" cy="2157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12496709-7B43-72D4-F555-3DFBB425CDCF}"/>
              </a:ext>
            </a:extLst>
          </p:cNvPr>
          <p:cNvSpPr txBox="1"/>
          <p:nvPr/>
        </p:nvSpPr>
        <p:spPr>
          <a:xfrm>
            <a:off x="8239962" y="2690227"/>
            <a:ext cx="369311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En User ID, se digita la cuenta del usuario: sa (Sistema Administrativo)</a:t>
            </a:r>
          </a:p>
        </p:txBody>
      </p:sp>
      <p:pic>
        <p:nvPicPr>
          <p:cNvPr id="9" name="Imagen 8">
            <a:extLst>
              <a:ext uri="{FF2B5EF4-FFF2-40B4-BE49-F238E27FC236}">
                <a16:creationId xmlns:a16="http://schemas.microsoft.com/office/drawing/2014/main" id="{76EEC6BA-762C-0E8E-E6F0-3B6453D8EAA9}"/>
              </a:ext>
            </a:extLst>
          </p:cNvPr>
          <p:cNvPicPr>
            <a:picLocks noChangeAspect="1"/>
          </p:cNvPicPr>
          <p:nvPr/>
        </p:nvPicPr>
        <p:blipFill>
          <a:blip r:embed="rId4"/>
          <a:stretch>
            <a:fillRect/>
          </a:stretch>
        </p:blipFill>
        <p:spPr>
          <a:xfrm>
            <a:off x="97653" y="4838022"/>
            <a:ext cx="11967101" cy="1932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3F4795F8-3030-A3E4-8FA5-45AD348E9F61}"/>
              </a:ext>
            </a:extLst>
          </p:cNvPr>
          <p:cNvSpPr txBox="1"/>
          <p:nvPr/>
        </p:nvSpPr>
        <p:spPr>
          <a:xfrm>
            <a:off x="8433788" y="5872115"/>
            <a:ext cx="342974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En Password es igual a 123, u otro password que se haya definido.</a:t>
            </a:r>
          </a:p>
        </p:txBody>
      </p:sp>
      <p:sp>
        <p:nvSpPr>
          <p:cNvPr id="11" name="CuadroTexto 10">
            <a:extLst>
              <a:ext uri="{FF2B5EF4-FFF2-40B4-BE49-F238E27FC236}">
                <a16:creationId xmlns:a16="http://schemas.microsoft.com/office/drawing/2014/main" id="{CB7C631C-99A5-0241-678D-0B1941091E25}"/>
              </a:ext>
            </a:extLst>
          </p:cNvPr>
          <p:cNvSpPr txBox="1"/>
          <p:nvPr/>
        </p:nvSpPr>
        <p:spPr>
          <a:xfrm>
            <a:off x="5177163" y="6429569"/>
            <a:ext cx="202262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Grabar el proyecto</a:t>
            </a:r>
          </a:p>
        </p:txBody>
      </p:sp>
    </p:spTree>
    <p:extLst>
      <p:ext uri="{BB962C8B-B14F-4D97-AF65-F5344CB8AC3E}">
        <p14:creationId xmlns:p14="http://schemas.microsoft.com/office/powerpoint/2010/main" val="277603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2A7242F-9AE3-7496-9B1B-188CC79E4735}"/>
              </a:ext>
            </a:extLst>
          </p:cNvPr>
          <p:cNvSpPr txBox="1"/>
          <p:nvPr/>
        </p:nvSpPr>
        <p:spPr>
          <a:xfrm>
            <a:off x="44388" y="30606"/>
            <a:ext cx="300065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agrega un archivo de clase</a:t>
            </a:r>
          </a:p>
        </p:txBody>
      </p:sp>
      <p:pic>
        <p:nvPicPr>
          <p:cNvPr id="6" name="Imagen 5">
            <a:extLst>
              <a:ext uri="{FF2B5EF4-FFF2-40B4-BE49-F238E27FC236}">
                <a16:creationId xmlns:a16="http://schemas.microsoft.com/office/drawing/2014/main" id="{93F9A42E-F4A8-F715-C647-6770E318AB7A}"/>
              </a:ext>
            </a:extLst>
          </p:cNvPr>
          <p:cNvPicPr>
            <a:picLocks noChangeAspect="1"/>
          </p:cNvPicPr>
          <p:nvPr/>
        </p:nvPicPr>
        <p:blipFill>
          <a:blip r:embed="rId2"/>
          <a:stretch>
            <a:fillRect/>
          </a:stretch>
        </p:blipFill>
        <p:spPr>
          <a:xfrm>
            <a:off x="3276232" y="91547"/>
            <a:ext cx="8173398" cy="6655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8BA719D6-C381-4F55-F2CC-A1FC8688B5A1}"/>
              </a:ext>
            </a:extLst>
          </p:cNvPr>
          <p:cNvSpPr txBox="1"/>
          <p:nvPr/>
        </p:nvSpPr>
        <p:spPr>
          <a:xfrm>
            <a:off x="7442830" y="715665"/>
            <a:ext cx="19675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derecho en: AplicaConexion05</a:t>
            </a:r>
          </a:p>
        </p:txBody>
      </p:sp>
      <p:sp>
        <p:nvSpPr>
          <p:cNvPr id="8" name="CuadroTexto 7">
            <a:extLst>
              <a:ext uri="{FF2B5EF4-FFF2-40B4-BE49-F238E27FC236}">
                <a16:creationId xmlns:a16="http://schemas.microsoft.com/office/drawing/2014/main" id="{CDE0E5AF-A236-3114-595C-A64571718CB2}"/>
              </a:ext>
            </a:extLst>
          </p:cNvPr>
          <p:cNvSpPr txBox="1"/>
          <p:nvPr/>
        </p:nvSpPr>
        <p:spPr>
          <a:xfrm>
            <a:off x="7867285" y="3095180"/>
            <a:ext cx="255509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Agregar</a:t>
            </a:r>
          </a:p>
        </p:txBody>
      </p:sp>
      <p:sp>
        <p:nvSpPr>
          <p:cNvPr id="9" name="CuadroTexto 8">
            <a:extLst>
              <a:ext uri="{FF2B5EF4-FFF2-40B4-BE49-F238E27FC236}">
                <a16:creationId xmlns:a16="http://schemas.microsoft.com/office/drawing/2014/main" id="{E2257174-593C-F594-8C46-A20226E20CB6}"/>
              </a:ext>
            </a:extLst>
          </p:cNvPr>
          <p:cNvSpPr txBox="1"/>
          <p:nvPr/>
        </p:nvSpPr>
        <p:spPr>
          <a:xfrm>
            <a:off x="879261" y="6177213"/>
            <a:ext cx="24058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 Clase</a:t>
            </a:r>
          </a:p>
        </p:txBody>
      </p:sp>
    </p:spTree>
    <p:extLst>
      <p:ext uri="{BB962C8B-B14F-4D97-AF65-F5344CB8AC3E}">
        <p14:creationId xmlns:p14="http://schemas.microsoft.com/office/powerpoint/2010/main" val="73160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AA91EE1-5E59-0E3F-405D-F59A6148FFDF}"/>
              </a:ext>
            </a:extLst>
          </p:cNvPr>
          <p:cNvPicPr>
            <a:picLocks noChangeAspect="1"/>
          </p:cNvPicPr>
          <p:nvPr/>
        </p:nvPicPr>
        <p:blipFill>
          <a:blip r:embed="rId2"/>
          <a:stretch>
            <a:fillRect/>
          </a:stretch>
        </p:blipFill>
        <p:spPr>
          <a:xfrm>
            <a:off x="1507959" y="106023"/>
            <a:ext cx="9544744" cy="6623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C57D71A-C26C-A324-F084-4113EAA42571}"/>
              </a:ext>
            </a:extLst>
          </p:cNvPr>
          <p:cNvSpPr txBox="1"/>
          <p:nvPr/>
        </p:nvSpPr>
        <p:spPr>
          <a:xfrm>
            <a:off x="1598352" y="5475876"/>
            <a:ext cx="205037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Nombre de la clase: Clase01.cs</a:t>
            </a:r>
          </a:p>
        </p:txBody>
      </p:sp>
      <p:sp>
        <p:nvSpPr>
          <p:cNvPr id="5" name="CuadroTexto 4">
            <a:extLst>
              <a:ext uri="{FF2B5EF4-FFF2-40B4-BE49-F238E27FC236}">
                <a16:creationId xmlns:a16="http://schemas.microsoft.com/office/drawing/2014/main" id="{C46B240B-2F70-E5F1-0606-8BED9E312A5F}"/>
              </a:ext>
            </a:extLst>
          </p:cNvPr>
          <p:cNvSpPr txBox="1"/>
          <p:nvPr/>
        </p:nvSpPr>
        <p:spPr>
          <a:xfrm>
            <a:off x="7572651" y="6026320"/>
            <a:ext cx="248574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Agregar</a:t>
            </a:r>
          </a:p>
        </p:txBody>
      </p:sp>
    </p:spTree>
    <p:extLst>
      <p:ext uri="{BB962C8B-B14F-4D97-AF65-F5344CB8AC3E}">
        <p14:creationId xmlns:p14="http://schemas.microsoft.com/office/powerpoint/2010/main" val="4281873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282A6B-5E6F-A23B-7EA7-E1DA969C5BA5}"/>
              </a:ext>
            </a:extLst>
          </p:cNvPr>
          <p:cNvPicPr>
            <a:picLocks noChangeAspect="1"/>
          </p:cNvPicPr>
          <p:nvPr/>
        </p:nvPicPr>
        <p:blipFill>
          <a:blip r:embed="rId2"/>
          <a:stretch>
            <a:fillRect/>
          </a:stretch>
        </p:blipFill>
        <p:spPr>
          <a:xfrm>
            <a:off x="919810" y="100798"/>
            <a:ext cx="10642976" cy="6619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5E7DF9E1-BB49-2949-3A55-B89A17490677}"/>
              </a:ext>
            </a:extLst>
          </p:cNvPr>
          <p:cNvSpPr txBox="1"/>
          <p:nvPr/>
        </p:nvSpPr>
        <p:spPr>
          <a:xfrm>
            <a:off x="6096000" y="397876"/>
            <a:ext cx="28941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Editor de códigos de la clase</a:t>
            </a:r>
          </a:p>
        </p:txBody>
      </p:sp>
    </p:spTree>
    <p:extLst>
      <p:ext uri="{BB962C8B-B14F-4D97-AF65-F5344CB8AC3E}">
        <p14:creationId xmlns:p14="http://schemas.microsoft.com/office/powerpoint/2010/main" val="428010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ACFFC4-3B27-33DA-C5FA-215AD2E6C377}"/>
              </a:ext>
            </a:extLst>
          </p:cNvPr>
          <p:cNvPicPr>
            <a:picLocks noChangeAspect="1"/>
          </p:cNvPicPr>
          <p:nvPr/>
        </p:nvPicPr>
        <p:blipFill>
          <a:blip r:embed="rId2"/>
          <a:stretch>
            <a:fillRect/>
          </a:stretch>
        </p:blipFill>
        <p:spPr>
          <a:xfrm>
            <a:off x="127339" y="170064"/>
            <a:ext cx="11862053" cy="3647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098B41D6-7704-7AE5-123D-67C005D17F48}"/>
              </a:ext>
            </a:extLst>
          </p:cNvPr>
          <p:cNvSpPr txBox="1"/>
          <p:nvPr/>
        </p:nvSpPr>
        <p:spPr>
          <a:xfrm>
            <a:off x="913755" y="3879543"/>
            <a:ext cx="10289220" cy="2677656"/>
          </a:xfrm>
          <a:prstGeom prst="rect">
            <a:avLst/>
          </a:prstGeom>
          <a:noFill/>
        </p:spPr>
        <p:txBody>
          <a:bodyPr wrap="square">
            <a:spAutoFit/>
          </a:bodyPr>
          <a:lstStyle/>
          <a:p>
            <a:pPr algn="just"/>
            <a:r>
              <a:rPr lang="es-ES" sz="2800" dirty="0"/>
              <a:t>Importa el espacio de nombres </a:t>
            </a:r>
            <a:r>
              <a:rPr lang="es-ES" sz="2800" b="1" dirty="0">
                <a:solidFill>
                  <a:srgbClr val="FF0000"/>
                </a:solidFill>
                <a:effectLst>
                  <a:outerShdw blurRad="38100" dist="38100" dir="2700000" algn="tl">
                    <a:srgbClr val="000000">
                      <a:alpha val="43137"/>
                    </a:srgbClr>
                  </a:outerShdw>
                </a:effectLst>
              </a:rPr>
              <a:t>System.Data</a:t>
            </a:r>
            <a:r>
              <a:rPr lang="es-ES" sz="2800" dirty="0"/>
              <a:t>, que es parte del Framework de .NET y contiene las clases y estructuras relacionadas con el acceso y manejo de datos.</a:t>
            </a:r>
          </a:p>
          <a:p>
            <a:pPr algn="just"/>
            <a:r>
              <a:rPr lang="es-ES" sz="2800" dirty="0"/>
              <a:t> Al importar este espacio de nombres, se tiene acceso a clases como: DataTable, DataSet, SqlDataAdapter, SqlConnection y más, que son fundamentales para trabajar con datos en aplicaciones C#.</a:t>
            </a:r>
            <a:endParaRPr lang="es-PE" sz="2800" dirty="0"/>
          </a:p>
        </p:txBody>
      </p:sp>
    </p:spTree>
    <p:extLst>
      <p:ext uri="{BB962C8B-B14F-4D97-AF65-F5344CB8AC3E}">
        <p14:creationId xmlns:p14="http://schemas.microsoft.com/office/powerpoint/2010/main" val="1003365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DA73337-19DC-D4D0-C387-2FB2E3BEB244}"/>
              </a:ext>
            </a:extLst>
          </p:cNvPr>
          <p:cNvPicPr>
            <a:picLocks noChangeAspect="1"/>
          </p:cNvPicPr>
          <p:nvPr/>
        </p:nvPicPr>
        <p:blipFill>
          <a:blip r:embed="rId2"/>
          <a:stretch>
            <a:fillRect/>
          </a:stretch>
        </p:blipFill>
        <p:spPr>
          <a:xfrm>
            <a:off x="130806" y="396583"/>
            <a:ext cx="11898436" cy="4086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444922F9-1429-5C7F-BDB4-1ED9B659A6CA}"/>
              </a:ext>
            </a:extLst>
          </p:cNvPr>
          <p:cNvSpPr txBox="1"/>
          <p:nvPr/>
        </p:nvSpPr>
        <p:spPr>
          <a:xfrm>
            <a:off x="447143" y="4563955"/>
            <a:ext cx="11265763" cy="1815882"/>
          </a:xfrm>
          <a:prstGeom prst="rect">
            <a:avLst/>
          </a:prstGeom>
          <a:noFill/>
        </p:spPr>
        <p:txBody>
          <a:bodyPr wrap="square">
            <a:spAutoFit/>
          </a:bodyPr>
          <a:lstStyle/>
          <a:p>
            <a:pPr algn="just"/>
            <a:r>
              <a:rPr lang="es-ES" sz="2800" dirty="0"/>
              <a:t>Se importa el espacio de nombres </a:t>
            </a:r>
            <a:r>
              <a:rPr lang="es-ES" sz="2800" b="1" dirty="0">
                <a:solidFill>
                  <a:srgbClr val="FF0000"/>
                </a:solidFill>
                <a:effectLst>
                  <a:outerShdw blurRad="38100" dist="38100" dir="2700000" algn="tl">
                    <a:srgbClr val="000000">
                      <a:alpha val="43137"/>
                    </a:srgbClr>
                  </a:outerShdw>
                </a:effectLst>
              </a:rPr>
              <a:t>System.Data.SqlClient</a:t>
            </a:r>
            <a:r>
              <a:rPr lang="es-ES" sz="2800" dirty="0"/>
              <a:t>, que es una extensión específica para trabajar con Microsoft SQL Server en .NET. Contiene las clases necesarias para establecer conexiones a bases de datos SQL Server, ejecutar comandos SQL, obtener resultados y más.</a:t>
            </a:r>
            <a:endParaRPr lang="es-PE" sz="2800" dirty="0"/>
          </a:p>
        </p:txBody>
      </p:sp>
    </p:spTree>
    <p:extLst>
      <p:ext uri="{BB962C8B-B14F-4D97-AF65-F5344CB8AC3E}">
        <p14:creationId xmlns:p14="http://schemas.microsoft.com/office/powerpoint/2010/main" val="1467914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1523C2-34B2-7863-24F1-3E2E7708F33A}"/>
              </a:ext>
            </a:extLst>
          </p:cNvPr>
          <p:cNvPicPr>
            <a:picLocks noChangeAspect="1"/>
          </p:cNvPicPr>
          <p:nvPr/>
        </p:nvPicPr>
        <p:blipFill>
          <a:blip r:embed="rId2"/>
          <a:stretch>
            <a:fillRect/>
          </a:stretch>
        </p:blipFill>
        <p:spPr>
          <a:xfrm>
            <a:off x="113052" y="132888"/>
            <a:ext cx="11937562" cy="4643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288EA1D1-EFAE-8820-1832-A2C82D09A732}"/>
              </a:ext>
            </a:extLst>
          </p:cNvPr>
          <p:cNvSpPr txBox="1"/>
          <p:nvPr/>
        </p:nvSpPr>
        <p:spPr>
          <a:xfrm>
            <a:off x="278468" y="4867582"/>
            <a:ext cx="11606731" cy="1815882"/>
          </a:xfrm>
          <a:prstGeom prst="rect">
            <a:avLst/>
          </a:prstGeom>
          <a:noFill/>
        </p:spPr>
        <p:txBody>
          <a:bodyPr wrap="square">
            <a:spAutoFit/>
          </a:bodyPr>
          <a:lstStyle/>
          <a:p>
            <a:r>
              <a:rPr lang="es-ES" sz="2800" dirty="0"/>
              <a:t>Se importa el espacio de nombres </a:t>
            </a:r>
            <a:r>
              <a:rPr lang="es-ES" sz="2800" b="1" dirty="0">
                <a:solidFill>
                  <a:srgbClr val="FF0000"/>
                </a:solidFill>
                <a:effectLst>
                  <a:outerShdw blurRad="38100" dist="38100" dir="2700000" algn="tl">
                    <a:srgbClr val="000000">
                      <a:alpha val="43137"/>
                    </a:srgbClr>
                  </a:outerShdw>
                </a:effectLst>
              </a:rPr>
              <a:t>System.Configuration</a:t>
            </a:r>
            <a:r>
              <a:rPr lang="es-ES" sz="2800" dirty="0"/>
              <a:t>, que contiene clases para acceder a la configuración de la aplicación, como valores almacenados en el archivo App.config. Con esta clase, se puede acceder a las cadenas de conexión y otras configuraciones que se haya definido en el archivo App.config.</a:t>
            </a:r>
            <a:endParaRPr lang="es-PE" sz="2800" dirty="0"/>
          </a:p>
        </p:txBody>
      </p:sp>
    </p:spTree>
    <p:extLst>
      <p:ext uri="{BB962C8B-B14F-4D97-AF65-F5344CB8AC3E}">
        <p14:creationId xmlns:p14="http://schemas.microsoft.com/office/powerpoint/2010/main" val="29962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896D864-E77F-93A5-1EF5-C87B4787E94A}"/>
              </a:ext>
            </a:extLst>
          </p:cNvPr>
          <p:cNvSpPr txBox="1"/>
          <p:nvPr/>
        </p:nvSpPr>
        <p:spPr>
          <a:xfrm>
            <a:off x="115410" y="53268"/>
            <a:ext cx="11896077" cy="1754326"/>
          </a:xfrm>
          <a:prstGeom prst="rect">
            <a:avLst/>
          </a:prstGeom>
          <a:noFill/>
        </p:spPr>
        <p:txBody>
          <a:bodyPr wrap="square">
            <a:spAutoFit/>
          </a:bodyPr>
          <a:lstStyle/>
          <a:p>
            <a:pPr algn="just"/>
            <a:r>
              <a:rPr lang="es-ES" sz="3600" dirty="0">
                <a:latin typeface="Söhne"/>
              </a:rPr>
              <a:t>En el contexto de aplicaciones C# y .NET, los dos tipos principales de archivos de configuración son App.config y Web.config.</a:t>
            </a:r>
            <a:endParaRPr lang="es-PE" sz="3600" dirty="0">
              <a:latin typeface="Söhne"/>
            </a:endParaRPr>
          </a:p>
        </p:txBody>
      </p:sp>
      <p:pic>
        <p:nvPicPr>
          <p:cNvPr id="7" name="Imagen 6">
            <a:extLst>
              <a:ext uri="{FF2B5EF4-FFF2-40B4-BE49-F238E27FC236}">
                <a16:creationId xmlns:a16="http://schemas.microsoft.com/office/drawing/2014/main" id="{0D3B8EA0-44BF-7356-0E0C-9C7F3F2E4B98}"/>
              </a:ext>
            </a:extLst>
          </p:cNvPr>
          <p:cNvPicPr>
            <a:picLocks noChangeAspect="1"/>
          </p:cNvPicPr>
          <p:nvPr/>
        </p:nvPicPr>
        <p:blipFill>
          <a:blip r:embed="rId2"/>
          <a:stretch>
            <a:fillRect/>
          </a:stretch>
        </p:blipFill>
        <p:spPr>
          <a:xfrm>
            <a:off x="2467992" y="1247695"/>
            <a:ext cx="9612013" cy="5463821"/>
          </a:xfrm>
          <a:prstGeom prst="rect">
            <a:avLst/>
          </a:prstGeom>
        </p:spPr>
      </p:pic>
      <p:sp>
        <p:nvSpPr>
          <p:cNvPr id="8" name="CuadroTexto 7">
            <a:extLst>
              <a:ext uri="{FF2B5EF4-FFF2-40B4-BE49-F238E27FC236}">
                <a16:creationId xmlns:a16="http://schemas.microsoft.com/office/drawing/2014/main" id="{21765C1F-051F-5A88-4E23-599F8F3FFD88}"/>
              </a:ext>
            </a:extLst>
          </p:cNvPr>
          <p:cNvSpPr txBox="1"/>
          <p:nvPr/>
        </p:nvSpPr>
        <p:spPr>
          <a:xfrm>
            <a:off x="2759703" y="1638533"/>
            <a:ext cx="9046345" cy="44012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3200" dirty="0">
                <a:latin typeface="Söhne"/>
              </a:rPr>
              <a:t>App.config: Es utilizado en aplicaciones de escritorio de Windows (Windows Forms, WPF, etc.).</a:t>
            </a:r>
          </a:p>
          <a:p>
            <a:pPr algn="just"/>
            <a:endParaRPr lang="es-ES" sz="1200" dirty="0">
              <a:latin typeface="Söhne"/>
            </a:endParaRPr>
          </a:p>
          <a:p>
            <a:pPr algn="just"/>
            <a:r>
              <a:rPr lang="es-ES" sz="3200" dirty="0">
                <a:latin typeface="Söhne"/>
              </a:rPr>
              <a:t>El archivo App.config se crea automáticamente cuando se crea una nueva aplicación de este tipo en Visual Studio.</a:t>
            </a:r>
          </a:p>
          <a:p>
            <a:pPr algn="just"/>
            <a:endParaRPr lang="es-ES" sz="1200" dirty="0">
              <a:latin typeface="Söhne"/>
            </a:endParaRPr>
          </a:p>
          <a:p>
            <a:pPr algn="just"/>
            <a:r>
              <a:rPr lang="es-ES" sz="3200" dirty="0">
                <a:latin typeface="Söhne"/>
              </a:rPr>
              <a:t>Contiene configuraciones específicas de la aplicación y puede ser accesible a través de la clase ConfigurationManager.</a:t>
            </a:r>
            <a:endParaRPr lang="es-PE" sz="3200" dirty="0">
              <a:latin typeface="Söhne"/>
            </a:endParaRPr>
          </a:p>
        </p:txBody>
      </p:sp>
    </p:spTree>
    <p:extLst>
      <p:ext uri="{BB962C8B-B14F-4D97-AF65-F5344CB8AC3E}">
        <p14:creationId xmlns:p14="http://schemas.microsoft.com/office/powerpoint/2010/main" val="2649421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DAB0117-CECD-5B87-2CF4-18E5788C8723}"/>
              </a:ext>
            </a:extLst>
          </p:cNvPr>
          <p:cNvSpPr txBox="1"/>
          <p:nvPr/>
        </p:nvSpPr>
        <p:spPr>
          <a:xfrm>
            <a:off x="284087" y="57240"/>
            <a:ext cx="345341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agrega el constructor de la clase</a:t>
            </a:r>
          </a:p>
        </p:txBody>
      </p:sp>
      <p:pic>
        <p:nvPicPr>
          <p:cNvPr id="4" name="Imagen 3">
            <a:extLst>
              <a:ext uri="{FF2B5EF4-FFF2-40B4-BE49-F238E27FC236}">
                <a16:creationId xmlns:a16="http://schemas.microsoft.com/office/drawing/2014/main" id="{2E207BF3-21BD-352B-02AB-999B36B1BCDD}"/>
              </a:ext>
            </a:extLst>
          </p:cNvPr>
          <p:cNvPicPr>
            <a:picLocks noChangeAspect="1"/>
          </p:cNvPicPr>
          <p:nvPr/>
        </p:nvPicPr>
        <p:blipFill>
          <a:blip r:embed="rId2"/>
          <a:stretch>
            <a:fillRect/>
          </a:stretch>
        </p:blipFill>
        <p:spPr>
          <a:xfrm>
            <a:off x="3846719" y="83874"/>
            <a:ext cx="6948528" cy="6637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B2D7C7AF-B78F-F406-B0FF-0E6B37A3EC81}"/>
              </a:ext>
            </a:extLst>
          </p:cNvPr>
          <p:cNvSpPr txBox="1"/>
          <p:nvPr/>
        </p:nvSpPr>
        <p:spPr>
          <a:xfrm>
            <a:off x="3075708" y="3938262"/>
            <a:ext cx="166631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icono</a:t>
            </a:r>
          </a:p>
        </p:txBody>
      </p:sp>
      <p:sp>
        <p:nvSpPr>
          <p:cNvPr id="6" name="CuadroTexto 5">
            <a:extLst>
              <a:ext uri="{FF2B5EF4-FFF2-40B4-BE49-F238E27FC236}">
                <a16:creationId xmlns:a16="http://schemas.microsoft.com/office/drawing/2014/main" id="{91F900DD-FF8B-892A-F293-88B380D19E7E}"/>
              </a:ext>
            </a:extLst>
          </p:cNvPr>
          <p:cNvSpPr txBox="1"/>
          <p:nvPr/>
        </p:nvSpPr>
        <p:spPr>
          <a:xfrm>
            <a:off x="1367165" y="4942916"/>
            <a:ext cx="337351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a:t>
            </a:r>
          </a:p>
          <a:p>
            <a:pPr algn="ctr"/>
            <a:r>
              <a:rPr lang="es-PE" dirty="0"/>
              <a:t>Generar el constructor ‘Clase01()’ </a:t>
            </a:r>
          </a:p>
        </p:txBody>
      </p:sp>
    </p:spTree>
    <p:extLst>
      <p:ext uri="{BB962C8B-B14F-4D97-AF65-F5344CB8AC3E}">
        <p14:creationId xmlns:p14="http://schemas.microsoft.com/office/powerpoint/2010/main" val="3379361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93B0EC5-7F7F-3113-051A-5171AE6BA3E3}"/>
              </a:ext>
            </a:extLst>
          </p:cNvPr>
          <p:cNvPicPr>
            <a:picLocks noChangeAspect="1"/>
          </p:cNvPicPr>
          <p:nvPr/>
        </p:nvPicPr>
        <p:blipFill>
          <a:blip r:embed="rId2"/>
          <a:stretch>
            <a:fillRect/>
          </a:stretch>
        </p:blipFill>
        <p:spPr>
          <a:xfrm>
            <a:off x="2768218" y="89286"/>
            <a:ext cx="6810791" cy="661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8A895AED-6E7C-CEFC-AEF9-D2FFE5756F06}"/>
              </a:ext>
            </a:extLst>
          </p:cNvPr>
          <p:cNvSpPr txBox="1"/>
          <p:nvPr/>
        </p:nvSpPr>
        <p:spPr>
          <a:xfrm>
            <a:off x="8238481" y="4987306"/>
            <a:ext cx="337351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Constructor de la clase, agregado</a:t>
            </a:r>
          </a:p>
        </p:txBody>
      </p:sp>
    </p:spTree>
    <p:extLst>
      <p:ext uri="{BB962C8B-B14F-4D97-AF65-F5344CB8AC3E}">
        <p14:creationId xmlns:p14="http://schemas.microsoft.com/office/powerpoint/2010/main" val="3086247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4833E2-D22C-B906-C398-310A9F9100C3}"/>
              </a:ext>
            </a:extLst>
          </p:cNvPr>
          <p:cNvPicPr>
            <a:picLocks noChangeAspect="1"/>
          </p:cNvPicPr>
          <p:nvPr/>
        </p:nvPicPr>
        <p:blipFill>
          <a:blip r:embed="rId2"/>
          <a:stretch>
            <a:fillRect/>
          </a:stretch>
        </p:blipFill>
        <p:spPr>
          <a:xfrm>
            <a:off x="2000527" y="87435"/>
            <a:ext cx="6983675" cy="6606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11723ACA-7E3D-9429-8E24-8D0CBA7E23D8}"/>
              </a:ext>
            </a:extLst>
          </p:cNvPr>
          <p:cNvSpPr txBox="1"/>
          <p:nvPr/>
        </p:nvSpPr>
        <p:spPr>
          <a:xfrm>
            <a:off x="8717775" y="4064029"/>
            <a:ext cx="305392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Se crea una variable: cadenaconexion de tipo string</a:t>
            </a:r>
          </a:p>
        </p:txBody>
      </p:sp>
    </p:spTree>
    <p:extLst>
      <p:ext uri="{BB962C8B-B14F-4D97-AF65-F5344CB8AC3E}">
        <p14:creationId xmlns:p14="http://schemas.microsoft.com/office/powerpoint/2010/main" val="175489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5AB9C-6A15-DD7E-D963-DD2586C9F8F8}"/>
              </a:ext>
            </a:extLst>
          </p:cNvPr>
          <p:cNvSpPr txBox="1"/>
          <p:nvPr/>
        </p:nvSpPr>
        <p:spPr>
          <a:xfrm>
            <a:off x="3918533" y="48361"/>
            <a:ext cx="412811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Agregando la referencia de Configuración</a:t>
            </a:r>
          </a:p>
        </p:txBody>
      </p:sp>
      <p:pic>
        <p:nvPicPr>
          <p:cNvPr id="4" name="Imagen 3">
            <a:extLst>
              <a:ext uri="{FF2B5EF4-FFF2-40B4-BE49-F238E27FC236}">
                <a16:creationId xmlns:a16="http://schemas.microsoft.com/office/drawing/2014/main" id="{74CCE241-BA43-395D-B543-697B6EFD0426}"/>
              </a:ext>
            </a:extLst>
          </p:cNvPr>
          <p:cNvPicPr>
            <a:picLocks noChangeAspect="1"/>
          </p:cNvPicPr>
          <p:nvPr/>
        </p:nvPicPr>
        <p:blipFill>
          <a:blip r:embed="rId2"/>
          <a:stretch>
            <a:fillRect/>
          </a:stretch>
        </p:blipFill>
        <p:spPr>
          <a:xfrm>
            <a:off x="690539" y="527185"/>
            <a:ext cx="10584102" cy="6238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038D47ED-7745-2E1C-E9D8-E1ECFD77879E}"/>
              </a:ext>
            </a:extLst>
          </p:cNvPr>
          <p:cNvSpPr txBox="1"/>
          <p:nvPr/>
        </p:nvSpPr>
        <p:spPr>
          <a:xfrm>
            <a:off x="1288005" y="3381182"/>
            <a:ext cx="164162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derecho en: Referencias</a:t>
            </a:r>
          </a:p>
        </p:txBody>
      </p:sp>
      <p:sp>
        <p:nvSpPr>
          <p:cNvPr id="6" name="CuadroTexto 5">
            <a:extLst>
              <a:ext uri="{FF2B5EF4-FFF2-40B4-BE49-F238E27FC236}">
                <a16:creationId xmlns:a16="http://schemas.microsoft.com/office/drawing/2014/main" id="{E3FC6EF7-D92C-C03F-4430-7E121FDF8F3D}"/>
              </a:ext>
            </a:extLst>
          </p:cNvPr>
          <p:cNvSpPr txBox="1"/>
          <p:nvPr/>
        </p:nvSpPr>
        <p:spPr>
          <a:xfrm>
            <a:off x="6358633" y="3013626"/>
            <a:ext cx="19508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a:t>
            </a:r>
          </a:p>
          <a:p>
            <a:pPr algn="ctr"/>
            <a:r>
              <a:rPr lang="es-PE" dirty="0"/>
              <a:t> Agregar referencia</a:t>
            </a:r>
          </a:p>
        </p:txBody>
      </p:sp>
    </p:spTree>
    <p:extLst>
      <p:ext uri="{BB962C8B-B14F-4D97-AF65-F5344CB8AC3E}">
        <p14:creationId xmlns:p14="http://schemas.microsoft.com/office/powerpoint/2010/main" val="2508981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E247B3-4CC7-8E7D-0A6A-FE73FC30A59C}"/>
              </a:ext>
            </a:extLst>
          </p:cNvPr>
          <p:cNvPicPr>
            <a:picLocks noChangeAspect="1"/>
          </p:cNvPicPr>
          <p:nvPr/>
        </p:nvPicPr>
        <p:blipFill>
          <a:blip r:embed="rId2"/>
          <a:stretch>
            <a:fillRect/>
          </a:stretch>
        </p:blipFill>
        <p:spPr>
          <a:xfrm>
            <a:off x="1354251" y="97310"/>
            <a:ext cx="9536766" cy="6627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E5567444-D839-2C3C-9CAE-4C74BA24BB06}"/>
              </a:ext>
            </a:extLst>
          </p:cNvPr>
          <p:cNvSpPr txBox="1"/>
          <p:nvPr/>
        </p:nvSpPr>
        <p:spPr>
          <a:xfrm>
            <a:off x="4103706" y="3297711"/>
            <a:ext cx="236811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la opción:</a:t>
            </a:r>
          </a:p>
          <a:p>
            <a:pPr algn="ctr"/>
            <a:r>
              <a:rPr lang="es-PE" dirty="0"/>
              <a:t>System Configuration</a:t>
            </a:r>
          </a:p>
        </p:txBody>
      </p:sp>
      <p:sp>
        <p:nvSpPr>
          <p:cNvPr id="4" name="CuadroTexto 3">
            <a:extLst>
              <a:ext uri="{FF2B5EF4-FFF2-40B4-BE49-F238E27FC236}">
                <a16:creationId xmlns:a16="http://schemas.microsoft.com/office/drawing/2014/main" id="{D559B3AB-3C05-4A81-64C9-87EADD6E7BA9}"/>
              </a:ext>
            </a:extLst>
          </p:cNvPr>
          <p:cNvSpPr txBox="1"/>
          <p:nvPr/>
        </p:nvSpPr>
        <p:spPr>
          <a:xfrm>
            <a:off x="7230124" y="5989129"/>
            <a:ext cx="254418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Clic en el botón: Aceptar</a:t>
            </a:r>
          </a:p>
        </p:txBody>
      </p:sp>
    </p:spTree>
    <p:extLst>
      <p:ext uri="{BB962C8B-B14F-4D97-AF65-F5344CB8AC3E}">
        <p14:creationId xmlns:p14="http://schemas.microsoft.com/office/powerpoint/2010/main" val="3963503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308CBD-C6F5-46DD-D720-B37920340CF0}"/>
              </a:ext>
            </a:extLst>
          </p:cNvPr>
          <p:cNvPicPr>
            <a:picLocks noChangeAspect="1"/>
          </p:cNvPicPr>
          <p:nvPr/>
        </p:nvPicPr>
        <p:blipFill>
          <a:blip r:embed="rId2"/>
          <a:stretch>
            <a:fillRect/>
          </a:stretch>
        </p:blipFill>
        <p:spPr>
          <a:xfrm>
            <a:off x="4804299" y="106300"/>
            <a:ext cx="3709386" cy="6633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3FE423E-966D-B4B3-CE17-CA1C53D2B7FC}"/>
              </a:ext>
            </a:extLst>
          </p:cNvPr>
          <p:cNvSpPr txBox="1"/>
          <p:nvPr/>
        </p:nvSpPr>
        <p:spPr>
          <a:xfrm>
            <a:off x="7585231" y="2704390"/>
            <a:ext cx="21269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PE" dirty="0"/>
              <a:t>Referencia agregada</a:t>
            </a:r>
          </a:p>
        </p:txBody>
      </p:sp>
    </p:spTree>
    <p:extLst>
      <p:ext uri="{BB962C8B-B14F-4D97-AF65-F5344CB8AC3E}">
        <p14:creationId xmlns:p14="http://schemas.microsoft.com/office/powerpoint/2010/main" val="352119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AE8BFF1-828D-F4F4-169A-736ACBE799A3}"/>
              </a:ext>
            </a:extLst>
          </p:cNvPr>
          <p:cNvPicPr>
            <a:picLocks noChangeAspect="1"/>
          </p:cNvPicPr>
          <p:nvPr/>
        </p:nvPicPr>
        <p:blipFill>
          <a:blip r:embed="rId2"/>
          <a:stretch>
            <a:fillRect/>
          </a:stretch>
        </p:blipFill>
        <p:spPr>
          <a:xfrm>
            <a:off x="195308" y="195308"/>
            <a:ext cx="11745158" cy="646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4C40FB5D-B068-4824-2C27-093DFD0110D9}"/>
              </a:ext>
            </a:extLst>
          </p:cNvPr>
          <p:cNvSpPr txBox="1"/>
          <p:nvPr/>
        </p:nvSpPr>
        <p:spPr>
          <a:xfrm>
            <a:off x="4423298" y="5732301"/>
            <a:ext cx="5120196" cy="646331"/>
          </a:xfrm>
          <a:prstGeom prst="rect">
            <a:avLst/>
          </a:prstGeom>
          <a:noFill/>
        </p:spPr>
        <p:txBody>
          <a:bodyPr wrap="square">
            <a:spAutoFit/>
          </a:bodyPr>
          <a:lstStyle/>
          <a:p>
            <a:pPr algn="ctr"/>
            <a:r>
              <a:rPr lang="es-ES" dirty="0"/>
              <a:t>Se Obtiene la cadena de conexión desde App.config y se almacena hacia la variable: cadenaconexion</a:t>
            </a:r>
            <a:endParaRPr lang="es-PE" dirty="0"/>
          </a:p>
        </p:txBody>
      </p:sp>
    </p:spTree>
    <p:extLst>
      <p:ext uri="{BB962C8B-B14F-4D97-AF65-F5344CB8AC3E}">
        <p14:creationId xmlns:p14="http://schemas.microsoft.com/office/powerpoint/2010/main" val="1645170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64E6D7-5CA4-DCFF-487E-CD588E430C8A}"/>
              </a:ext>
            </a:extLst>
          </p:cNvPr>
          <p:cNvPicPr>
            <a:picLocks noChangeAspect="1"/>
          </p:cNvPicPr>
          <p:nvPr/>
        </p:nvPicPr>
        <p:blipFill>
          <a:blip r:embed="rId2"/>
          <a:stretch>
            <a:fillRect/>
          </a:stretch>
        </p:blipFill>
        <p:spPr>
          <a:xfrm>
            <a:off x="186430" y="825628"/>
            <a:ext cx="11771791" cy="51308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E2DEF1E3-EF25-89DD-2440-6A0A74F2BBEB}"/>
              </a:ext>
            </a:extLst>
          </p:cNvPr>
          <p:cNvSpPr txBox="1"/>
          <p:nvPr/>
        </p:nvSpPr>
        <p:spPr>
          <a:xfrm>
            <a:off x="5639540" y="4533818"/>
            <a:ext cx="3815178" cy="646331"/>
          </a:xfrm>
          <a:prstGeom prst="rect">
            <a:avLst/>
          </a:prstGeom>
          <a:noFill/>
        </p:spPr>
        <p:txBody>
          <a:bodyPr wrap="square">
            <a:spAutoFit/>
          </a:bodyPr>
          <a:lstStyle/>
          <a:p>
            <a:pPr algn="ctr"/>
            <a:r>
              <a:rPr lang="es-ES" dirty="0"/>
              <a:t>Se crea un método: ListadoCustomers, de tipo clase: DataTable</a:t>
            </a:r>
            <a:endParaRPr lang="es-PE" dirty="0"/>
          </a:p>
        </p:txBody>
      </p:sp>
    </p:spTree>
    <p:extLst>
      <p:ext uri="{BB962C8B-B14F-4D97-AF65-F5344CB8AC3E}">
        <p14:creationId xmlns:p14="http://schemas.microsoft.com/office/powerpoint/2010/main" val="362584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4B9793-7EB5-1D6E-0E9D-E830AC7C066C}"/>
              </a:ext>
            </a:extLst>
          </p:cNvPr>
          <p:cNvPicPr>
            <a:picLocks noChangeAspect="1"/>
          </p:cNvPicPr>
          <p:nvPr/>
        </p:nvPicPr>
        <p:blipFill>
          <a:blip r:embed="rId2"/>
          <a:stretch>
            <a:fillRect/>
          </a:stretch>
        </p:blipFill>
        <p:spPr>
          <a:xfrm>
            <a:off x="88778" y="390617"/>
            <a:ext cx="11940466" cy="6081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A01113CB-894F-6DFA-DBEA-D13757AAA1A5}"/>
              </a:ext>
            </a:extLst>
          </p:cNvPr>
          <p:cNvSpPr txBox="1"/>
          <p:nvPr/>
        </p:nvSpPr>
        <p:spPr>
          <a:xfrm>
            <a:off x="3846250" y="4803690"/>
            <a:ext cx="4756211" cy="646331"/>
          </a:xfrm>
          <a:prstGeom prst="rect">
            <a:avLst/>
          </a:prstGeom>
          <a:noFill/>
        </p:spPr>
        <p:txBody>
          <a:bodyPr wrap="square">
            <a:spAutoFit/>
          </a:bodyPr>
          <a:lstStyle/>
          <a:p>
            <a:pPr algn="ctr"/>
            <a:r>
              <a:rPr lang="es-ES" dirty="0"/>
              <a:t>Crea una conexión a la base de datos, utilizando la variable: cadenaconexion.</a:t>
            </a:r>
            <a:endParaRPr lang="es-PE" dirty="0"/>
          </a:p>
        </p:txBody>
      </p:sp>
    </p:spTree>
    <p:extLst>
      <p:ext uri="{BB962C8B-B14F-4D97-AF65-F5344CB8AC3E}">
        <p14:creationId xmlns:p14="http://schemas.microsoft.com/office/powerpoint/2010/main" val="2791090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E6F2764-255E-56A7-A104-76FABEA32948}"/>
              </a:ext>
            </a:extLst>
          </p:cNvPr>
          <p:cNvPicPr>
            <a:picLocks noChangeAspect="1"/>
          </p:cNvPicPr>
          <p:nvPr/>
        </p:nvPicPr>
        <p:blipFill>
          <a:blip r:embed="rId2"/>
          <a:stretch>
            <a:fillRect/>
          </a:stretch>
        </p:blipFill>
        <p:spPr>
          <a:xfrm>
            <a:off x="142043" y="639192"/>
            <a:ext cx="11842812" cy="5558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8C07094-A444-C4D2-A6C2-22E3D5EF6E9A}"/>
              </a:ext>
            </a:extLst>
          </p:cNvPr>
          <p:cNvSpPr txBox="1"/>
          <p:nvPr/>
        </p:nvSpPr>
        <p:spPr>
          <a:xfrm>
            <a:off x="2976236" y="5371860"/>
            <a:ext cx="3572523" cy="646331"/>
          </a:xfrm>
          <a:prstGeom prst="rect">
            <a:avLst/>
          </a:prstGeom>
          <a:noFill/>
        </p:spPr>
        <p:txBody>
          <a:bodyPr wrap="square">
            <a:spAutoFit/>
          </a:bodyPr>
          <a:lstStyle/>
          <a:p>
            <a:pPr algn="ctr"/>
            <a:r>
              <a:rPr lang="es-ES" dirty="0"/>
              <a:t>Se crea un objeto: dtcustomers de tipo clase: DataTable</a:t>
            </a:r>
            <a:endParaRPr lang="es-PE" dirty="0"/>
          </a:p>
        </p:txBody>
      </p:sp>
    </p:spTree>
    <p:extLst>
      <p:ext uri="{BB962C8B-B14F-4D97-AF65-F5344CB8AC3E}">
        <p14:creationId xmlns:p14="http://schemas.microsoft.com/office/powerpoint/2010/main" val="308073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A1FA6A-26FB-DB7C-64A0-51216CD4DB9D}"/>
              </a:ext>
            </a:extLst>
          </p:cNvPr>
          <p:cNvPicPr>
            <a:picLocks noChangeAspect="1"/>
          </p:cNvPicPr>
          <p:nvPr/>
        </p:nvPicPr>
        <p:blipFill>
          <a:blip r:embed="rId2"/>
          <a:stretch>
            <a:fillRect/>
          </a:stretch>
        </p:blipFill>
        <p:spPr>
          <a:xfrm>
            <a:off x="177553" y="31453"/>
            <a:ext cx="11931244" cy="6782157"/>
          </a:xfrm>
          <a:prstGeom prst="rect">
            <a:avLst/>
          </a:prstGeom>
        </p:spPr>
      </p:pic>
      <p:sp>
        <p:nvSpPr>
          <p:cNvPr id="4" name="CuadroTexto 3">
            <a:extLst>
              <a:ext uri="{FF2B5EF4-FFF2-40B4-BE49-F238E27FC236}">
                <a16:creationId xmlns:a16="http://schemas.microsoft.com/office/drawing/2014/main" id="{BE596D12-4797-5FC1-0475-9E04B515E594}"/>
              </a:ext>
            </a:extLst>
          </p:cNvPr>
          <p:cNvSpPr txBox="1"/>
          <p:nvPr/>
        </p:nvSpPr>
        <p:spPr>
          <a:xfrm>
            <a:off x="612559" y="365711"/>
            <a:ext cx="11070454" cy="582345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es-ES" sz="3600" dirty="0">
                <a:solidFill>
                  <a:schemeClr val="dk1"/>
                </a:solidFill>
                <a:latin typeface="Söhne"/>
              </a:rPr>
              <a:t>Web.config: Es utilizado en aplicaciones web ASP.NET. El archivo Web.config también se crea automáticamente al iniciar un nuevo proyecto web. Al igual que el App.config, almacena configuraciones, pero también incluye configuraciones específicas para la aplicación web, como la configuración de seguridad, autenticación y autorización.</a:t>
            </a:r>
            <a:endParaRPr lang="es-PE" sz="3600" dirty="0">
              <a:solidFill>
                <a:schemeClr val="dk1"/>
              </a:solidFill>
              <a:latin typeface="Söhne"/>
            </a:endParaRPr>
          </a:p>
        </p:txBody>
      </p:sp>
    </p:spTree>
    <p:extLst>
      <p:ext uri="{BB962C8B-B14F-4D97-AF65-F5344CB8AC3E}">
        <p14:creationId xmlns:p14="http://schemas.microsoft.com/office/powerpoint/2010/main" val="2829896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66ACEB-8C64-0D3D-515B-80E3C47A4B17}"/>
              </a:ext>
            </a:extLst>
          </p:cNvPr>
          <p:cNvPicPr>
            <a:picLocks noChangeAspect="1"/>
          </p:cNvPicPr>
          <p:nvPr/>
        </p:nvPicPr>
        <p:blipFill>
          <a:blip r:embed="rId2"/>
          <a:stretch>
            <a:fillRect/>
          </a:stretch>
        </p:blipFill>
        <p:spPr>
          <a:xfrm>
            <a:off x="179032" y="367787"/>
            <a:ext cx="11816179" cy="6157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70AA086B-2A0D-4C90-8B5E-BF9B2416DCFA}"/>
              </a:ext>
            </a:extLst>
          </p:cNvPr>
          <p:cNvSpPr txBox="1"/>
          <p:nvPr/>
        </p:nvSpPr>
        <p:spPr>
          <a:xfrm>
            <a:off x="2763171" y="5664824"/>
            <a:ext cx="4578662" cy="646331"/>
          </a:xfrm>
          <a:prstGeom prst="rect">
            <a:avLst/>
          </a:prstGeom>
          <a:noFill/>
        </p:spPr>
        <p:txBody>
          <a:bodyPr wrap="square">
            <a:spAutoFit/>
          </a:bodyPr>
          <a:lstStyle/>
          <a:p>
            <a:pPr algn="ctr"/>
            <a:r>
              <a:rPr lang="es-ES" dirty="0"/>
              <a:t>Se crea una variable consulta de tipo string, la cual contiene la sentencia transact SQL.</a:t>
            </a:r>
            <a:endParaRPr lang="es-PE" dirty="0"/>
          </a:p>
        </p:txBody>
      </p:sp>
    </p:spTree>
    <p:extLst>
      <p:ext uri="{BB962C8B-B14F-4D97-AF65-F5344CB8AC3E}">
        <p14:creationId xmlns:p14="http://schemas.microsoft.com/office/powerpoint/2010/main" val="99847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D308FD1-51C0-FFA4-C62F-FA93D39060BC}"/>
              </a:ext>
            </a:extLst>
          </p:cNvPr>
          <p:cNvPicPr>
            <a:picLocks noChangeAspect="1"/>
          </p:cNvPicPr>
          <p:nvPr/>
        </p:nvPicPr>
        <p:blipFill>
          <a:blip r:embed="rId2"/>
          <a:stretch>
            <a:fillRect/>
          </a:stretch>
        </p:blipFill>
        <p:spPr>
          <a:xfrm>
            <a:off x="159798" y="328475"/>
            <a:ext cx="11842812" cy="6356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FBD0A7CB-23FA-A89F-F1EC-73521FCBB410}"/>
              </a:ext>
            </a:extLst>
          </p:cNvPr>
          <p:cNvSpPr txBox="1"/>
          <p:nvPr/>
        </p:nvSpPr>
        <p:spPr>
          <a:xfrm>
            <a:off x="4714041" y="5416250"/>
            <a:ext cx="4856085" cy="369332"/>
          </a:xfrm>
          <a:prstGeom prst="rect">
            <a:avLst/>
          </a:prstGeom>
          <a:noFill/>
        </p:spPr>
        <p:txBody>
          <a:bodyPr wrap="square">
            <a:spAutoFit/>
          </a:bodyPr>
          <a:lstStyle/>
          <a:p>
            <a:pPr algn="ctr"/>
            <a:r>
              <a:rPr lang="es-ES" dirty="0"/>
              <a:t>Se abre la conexión, por medio del método: Open</a:t>
            </a:r>
            <a:endParaRPr lang="es-PE" dirty="0"/>
          </a:p>
        </p:txBody>
      </p:sp>
    </p:spTree>
    <p:extLst>
      <p:ext uri="{BB962C8B-B14F-4D97-AF65-F5344CB8AC3E}">
        <p14:creationId xmlns:p14="http://schemas.microsoft.com/office/powerpoint/2010/main" val="3467650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75047D5-EF0D-4914-E3C4-31E614C68A03}"/>
              </a:ext>
            </a:extLst>
          </p:cNvPr>
          <p:cNvPicPr>
            <a:picLocks noChangeAspect="1"/>
          </p:cNvPicPr>
          <p:nvPr/>
        </p:nvPicPr>
        <p:blipFill>
          <a:blip r:embed="rId2"/>
          <a:stretch>
            <a:fillRect/>
          </a:stretch>
        </p:blipFill>
        <p:spPr>
          <a:xfrm>
            <a:off x="177552" y="124287"/>
            <a:ext cx="11683015" cy="6578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E245AA67-46C0-F90E-C23D-F4F3BD9A3646}"/>
              </a:ext>
            </a:extLst>
          </p:cNvPr>
          <p:cNvSpPr txBox="1"/>
          <p:nvPr/>
        </p:nvSpPr>
        <p:spPr>
          <a:xfrm>
            <a:off x="3357981" y="5279536"/>
            <a:ext cx="576826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Crea un objeto command de tipo clase: SqlCommand y se le asigna la consulta y la conexión</a:t>
            </a:r>
            <a:endParaRPr lang="es-PE" dirty="0"/>
          </a:p>
        </p:txBody>
      </p:sp>
    </p:spTree>
    <p:extLst>
      <p:ext uri="{BB962C8B-B14F-4D97-AF65-F5344CB8AC3E}">
        <p14:creationId xmlns:p14="http://schemas.microsoft.com/office/powerpoint/2010/main" val="3504741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5D64AC-8A1A-10FF-F14A-2BE7F70FF700}"/>
              </a:ext>
            </a:extLst>
          </p:cNvPr>
          <p:cNvPicPr>
            <a:picLocks noChangeAspect="1"/>
          </p:cNvPicPr>
          <p:nvPr/>
        </p:nvPicPr>
        <p:blipFill>
          <a:blip r:embed="rId2"/>
          <a:stretch>
            <a:fillRect/>
          </a:stretch>
        </p:blipFill>
        <p:spPr>
          <a:xfrm>
            <a:off x="142042" y="692460"/>
            <a:ext cx="11922711" cy="5632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94326E44-C501-0297-4085-7A29B1915F9F}"/>
              </a:ext>
            </a:extLst>
          </p:cNvPr>
          <p:cNvSpPr txBox="1"/>
          <p:nvPr/>
        </p:nvSpPr>
        <p:spPr>
          <a:xfrm>
            <a:off x="3082768" y="5039839"/>
            <a:ext cx="5599590" cy="646331"/>
          </a:xfrm>
          <a:prstGeom prst="rect">
            <a:avLst/>
          </a:prstGeom>
          <a:noFill/>
        </p:spPr>
        <p:txBody>
          <a:bodyPr wrap="square">
            <a:spAutoFit/>
          </a:bodyPr>
          <a:lstStyle/>
          <a:p>
            <a:pPr algn="ctr"/>
            <a:r>
              <a:rPr lang="es-ES" dirty="0">
                <a:solidFill>
                  <a:schemeClr val="dk1"/>
                </a:solidFill>
                <a:latin typeface="Söhne Mono"/>
              </a:rPr>
              <a:t>Crea un objeto adapter de tipo clase: SqlDataAdapter para llenar al objeto: dtcustomers de tipo clase: DataTable.</a:t>
            </a:r>
            <a:endParaRPr lang="es-PE" dirty="0">
              <a:solidFill>
                <a:schemeClr val="dk1"/>
              </a:solidFill>
              <a:latin typeface="Söhne Mono"/>
            </a:endParaRPr>
          </a:p>
        </p:txBody>
      </p:sp>
    </p:spTree>
    <p:extLst>
      <p:ext uri="{BB962C8B-B14F-4D97-AF65-F5344CB8AC3E}">
        <p14:creationId xmlns:p14="http://schemas.microsoft.com/office/powerpoint/2010/main" val="425158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783DDF-5729-493D-FC39-D9BF01EF234F}"/>
              </a:ext>
            </a:extLst>
          </p:cNvPr>
          <p:cNvPicPr>
            <a:picLocks noChangeAspect="1"/>
          </p:cNvPicPr>
          <p:nvPr/>
        </p:nvPicPr>
        <p:blipFill>
          <a:blip r:embed="rId2"/>
          <a:stretch>
            <a:fillRect/>
          </a:stretch>
        </p:blipFill>
        <p:spPr>
          <a:xfrm>
            <a:off x="177554" y="426131"/>
            <a:ext cx="11789545" cy="6045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24CF36C8-D40E-F26F-CD0F-146E083AAD48}"/>
              </a:ext>
            </a:extLst>
          </p:cNvPr>
          <p:cNvSpPr txBox="1"/>
          <p:nvPr/>
        </p:nvSpPr>
        <p:spPr>
          <a:xfrm>
            <a:off x="5942864" y="4617259"/>
            <a:ext cx="4745851" cy="923330"/>
          </a:xfrm>
          <a:prstGeom prst="rect">
            <a:avLst/>
          </a:prstGeom>
          <a:noFill/>
        </p:spPr>
        <p:txBody>
          <a:bodyPr wrap="square">
            <a:spAutoFit/>
          </a:bodyPr>
          <a:lstStyle/>
          <a:p>
            <a:pPr algn="just"/>
            <a:r>
              <a:rPr lang="es-ES" b="0" i="0" dirty="0">
                <a:effectLst/>
                <a:latin typeface="Söhne Mono"/>
              </a:rPr>
              <a:t>Se Llena al objeto dtcustomers, con los datos del </a:t>
            </a:r>
            <a:r>
              <a:rPr lang="es-ES" dirty="0">
                <a:latin typeface="Söhne Mono"/>
              </a:rPr>
              <a:t>objeto adapter de tipo clase: </a:t>
            </a:r>
            <a:r>
              <a:rPr lang="es-ES" b="0" i="0" dirty="0">
                <a:effectLst/>
                <a:latin typeface="Söhne Mono"/>
              </a:rPr>
              <a:t>SqlDataAdapter, por medio del método: Fill.</a:t>
            </a:r>
            <a:endParaRPr lang="es-PE" dirty="0"/>
          </a:p>
        </p:txBody>
      </p:sp>
    </p:spTree>
    <p:extLst>
      <p:ext uri="{BB962C8B-B14F-4D97-AF65-F5344CB8AC3E}">
        <p14:creationId xmlns:p14="http://schemas.microsoft.com/office/powerpoint/2010/main" val="438338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FAC1581-4B5D-23F4-C23C-EEA814FB52DA}"/>
              </a:ext>
            </a:extLst>
          </p:cNvPr>
          <p:cNvPicPr>
            <a:picLocks noChangeAspect="1"/>
          </p:cNvPicPr>
          <p:nvPr/>
        </p:nvPicPr>
        <p:blipFill>
          <a:blip r:embed="rId2"/>
          <a:stretch>
            <a:fillRect/>
          </a:stretch>
        </p:blipFill>
        <p:spPr>
          <a:xfrm>
            <a:off x="124287" y="239696"/>
            <a:ext cx="11869446" cy="6312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30196777-8259-B4FE-2E3F-3BD8E866D22F}"/>
              </a:ext>
            </a:extLst>
          </p:cNvPr>
          <p:cNvSpPr txBox="1"/>
          <p:nvPr/>
        </p:nvSpPr>
        <p:spPr>
          <a:xfrm>
            <a:off x="4849425" y="5261786"/>
            <a:ext cx="6744810" cy="369332"/>
          </a:xfrm>
          <a:prstGeom prst="rect">
            <a:avLst/>
          </a:prstGeom>
          <a:noFill/>
        </p:spPr>
        <p:txBody>
          <a:bodyPr wrap="square">
            <a:spAutoFit/>
          </a:bodyPr>
          <a:lstStyle/>
          <a:p>
            <a:pPr algn="ctr"/>
            <a:r>
              <a:rPr lang="es-ES" b="0" i="0" dirty="0">
                <a:effectLst/>
                <a:latin typeface="Söhne Mono"/>
              </a:rPr>
              <a:t>Se cierra la conexión a la base de datos, por medio del método: Close.</a:t>
            </a:r>
            <a:endParaRPr lang="es-PE" dirty="0"/>
          </a:p>
        </p:txBody>
      </p:sp>
    </p:spTree>
    <p:extLst>
      <p:ext uri="{BB962C8B-B14F-4D97-AF65-F5344CB8AC3E}">
        <p14:creationId xmlns:p14="http://schemas.microsoft.com/office/powerpoint/2010/main" val="2843675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4ACAF32-E5B4-6C8E-257A-582C2209ACFE}"/>
              </a:ext>
            </a:extLst>
          </p:cNvPr>
          <p:cNvPicPr>
            <a:picLocks noChangeAspect="1"/>
          </p:cNvPicPr>
          <p:nvPr/>
        </p:nvPicPr>
        <p:blipFill>
          <a:blip r:embed="rId2"/>
          <a:stretch>
            <a:fillRect/>
          </a:stretch>
        </p:blipFill>
        <p:spPr>
          <a:xfrm>
            <a:off x="150920" y="292962"/>
            <a:ext cx="11825057" cy="63031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210C4C12-E7B3-5C7D-3DE4-941166AC6BE6}"/>
              </a:ext>
            </a:extLst>
          </p:cNvPr>
          <p:cNvSpPr txBox="1"/>
          <p:nvPr/>
        </p:nvSpPr>
        <p:spPr>
          <a:xfrm>
            <a:off x="4849426" y="5235158"/>
            <a:ext cx="4347841" cy="646331"/>
          </a:xfrm>
          <a:prstGeom prst="rect">
            <a:avLst/>
          </a:prstGeom>
          <a:noFill/>
        </p:spPr>
        <p:txBody>
          <a:bodyPr wrap="square">
            <a:spAutoFit/>
          </a:bodyPr>
          <a:lstStyle/>
          <a:p>
            <a:pPr algn="ctr"/>
            <a:r>
              <a:rPr lang="es-ES" b="0" i="0" dirty="0">
                <a:effectLst/>
                <a:latin typeface="Söhne Mono"/>
              </a:rPr>
              <a:t>Se retorna el valor del objeto: dtcustomers por medio del método: ListadoCustomers.</a:t>
            </a:r>
            <a:endParaRPr lang="es-PE" dirty="0"/>
          </a:p>
        </p:txBody>
      </p:sp>
      <p:sp>
        <p:nvSpPr>
          <p:cNvPr id="5" name="CuadroTexto 4">
            <a:extLst>
              <a:ext uri="{FF2B5EF4-FFF2-40B4-BE49-F238E27FC236}">
                <a16:creationId xmlns:a16="http://schemas.microsoft.com/office/drawing/2014/main" id="{85365AB4-33AE-3C39-77EB-93546C840825}"/>
              </a:ext>
            </a:extLst>
          </p:cNvPr>
          <p:cNvSpPr txBox="1"/>
          <p:nvPr/>
        </p:nvSpPr>
        <p:spPr>
          <a:xfrm>
            <a:off x="4407023" y="6159708"/>
            <a:ext cx="30324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0" i="0" dirty="0">
                <a:effectLst/>
                <a:latin typeface="Söhne Mono"/>
              </a:rPr>
              <a:t>Grabar el proyecto</a:t>
            </a:r>
            <a:endParaRPr lang="es-PE" sz="2800" dirty="0"/>
          </a:p>
        </p:txBody>
      </p:sp>
    </p:spTree>
    <p:extLst>
      <p:ext uri="{BB962C8B-B14F-4D97-AF65-F5344CB8AC3E}">
        <p14:creationId xmlns:p14="http://schemas.microsoft.com/office/powerpoint/2010/main" val="690902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8F6E729-FD73-3F18-34B3-9A3B7C4B6713}"/>
              </a:ext>
            </a:extLst>
          </p:cNvPr>
          <p:cNvPicPr>
            <a:picLocks noChangeAspect="1"/>
          </p:cNvPicPr>
          <p:nvPr/>
        </p:nvPicPr>
        <p:blipFill>
          <a:blip r:embed="rId2"/>
          <a:stretch>
            <a:fillRect/>
          </a:stretch>
        </p:blipFill>
        <p:spPr>
          <a:xfrm>
            <a:off x="1586331" y="428807"/>
            <a:ext cx="9280664" cy="6264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3586C721-B157-39DD-1799-945AFE00D14C}"/>
              </a:ext>
            </a:extLst>
          </p:cNvPr>
          <p:cNvSpPr txBox="1"/>
          <p:nvPr/>
        </p:nvSpPr>
        <p:spPr>
          <a:xfrm>
            <a:off x="71019" y="32841"/>
            <a:ext cx="3370741" cy="369332"/>
          </a:xfrm>
          <a:prstGeom prst="rect">
            <a:avLst/>
          </a:prstGeom>
          <a:noFill/>
        </p:spPr>
        <p:txBody>
          <a:bodyPr wrap="square">
            <a:spAutoFit/>
          </a:bodyPr>
          <a:lstStyle/>
          <a:p>
            <a:pPr algn="ctr"/>
            <a:r>
              <a:rPr lang="es-ES" b="0" i="0" dirty="0">
                <a:effectLst/>
                <a:latin typeface="Söhne Mono"/>
              </a:rPr>
              <a:t>En el formulario, pulsar doble clic</a:t>
            </a:r>
            <a:endParaRPr lang="es-PE" dirty="0"/>
          </a:p>
        </p:txBody>
      </p:sp>
    </p:spTree>
    <p:extLst>
      <p:ext uri="{BB962C8B-B14F-4D97-AF65-F5344CB8AC3E}">
        <p14:creationId xmlns:p14="http://schemas.microsoft.com/office/powerpoint/2010/main" val="314436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14F674-62B1-FA34-AE28-7BD74D041B95}"/>
              </a:ext>
            </a:extLst>
          </p:cNvPr>
          <p:cNvPicPr>
            <a:picLocks noChangeAspect="1"/>
          </p:cNvPicPr>
          <p:nvPr/>
        </p:nvPicPr>
        <p:blipFill>
          <a:blip r:embed="rId2"/>
          <a:stretch>
            <a:fillRect/>
          </a:stretch>
        </p:blipFill>
        <p:spPr>
          <a:xfrm>
            <a:off x="605160" y="110555"/>
            <a:ext cx="10908635" cy="6600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9556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3C5551C-73A7-E16E-9D97-8476F718BF84}"/>
              </a:ext>
            </a:extLst>
          </p:cNvPr>
          <p:cNvPicPr>
            <a:picLocks noChangeAspect="1"/>
          </p:cNvPicPr>
          <p:nvPr/>
        </p:nvPicPr>
        <p:blipFill>
          <a:blip r:embed="rId2"/>
          <a:stretch>
            <a:fillRect/>
          </a:stretch>
        </p:blipFill>
        <p:spPr>
          <a:xfrm>
            <a:off x="1357241" y="111308"/>
            <a:ext cx="8727791" cy="6599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BF807F3-DB0A-1B36-43A5-857EE715FBA8}"/>
              </a:ext>
            </a:extLst>
          </p:cNvPr>
          <p:cNvSpPr txBox="1"/>
          <p:nvPr/>
        </p:nvSpPr>
        <p:spPr>
          <a:xfrm>
            <a:off x="7945512" y="5430471"/>
            <a:ext cx="376413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crea un método: Cargar_Datos_Customers</a:t>
            </a:r>
            <a:r>
              <a:rPr lang="es-ES" dirty="0">
                <a:latin typeface="Söhne Mono"/>
              </a:rPr>
              <a:t>, de tipo void</a:t>
            </a:r>
            <a:endParaRPr lang="es-PE" dirty="0"/>
          </a:p>
        </p:txBody>
      </p:sp>
    </p:spTree>
    <p:extLst>
      <p:ext uri="{BB962C8B-B14F-4D97-AF65-F5344CB8AC3E}">
        <p14:creationId xmlns:p14="http://schemas.microsoft.com/office/powerpoint/2010/main" val="402139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66BC454-ECE5-1EB5-8439-4813BB258B25}"/>
              </a:ext>
            </a:extLst>
          </p:cNvPr>
          <p:cNvPicPr>
            <a:picLocks noChangeAspect="1"/>
          </p:cNvPicPr>
          <p:nvPr/>
        </p:nvPicPr>
        <p:blipFill>
          <a:blip r:embed="rId2"/>
          <a:stretch>
            <a:fillRect/>
          </a:stretch>
        </p:blipFill>
        <p:spPr>
          <a:xfrm>
            <a:off x="177559" y="62146"/>
            <a:ext cx="11754034" cy="6681424"/>
          </a:xfrm>
          <a:prstGeom prst="rect">
            <a:avLst/>
          </a:prstGeom>
        </p:spPr>
      </p:pic>
      <p:sp>
        <p:nvSpPr>
          <p:cNvPr id="5" name="CuadroTexto 4">
            <a:extLst>
              <a:ext uri="{FF2B5EF4-FFF2-40B4-BE49-F238E27FC236}">
                <a16:creationId xmlns:a16="http://schemas.microsoft.com/office/drawing/2014/main" id="{2B5A1232-574D-8AF0-EB22-21A347D7D533}"/>
              </a:ext>
            </a:extLst>
          </p:cNvPr>
          <p:cNvSpPr txBox="1"/>
          <p:nvPr/>
        </p:nvSpPr>
        <p:spPr>
          <a:xfrm>
            <a:off x="556332" y="1048354"/>
            <a:ext cx="10990555" cy="49552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PE" sz="2800" dirty="0">
                <a:latin typeface="Söhne"/>
              </a:rPr>
              <a:t>&lt;?xml version="1.0" encoding="utf-8" ?&gt;</a:t>
            </a:r>
          </a:p>
          <a:p>
            <a:r>
              <a:rPr lang="es-PE" sz="2800" dirty="0">
                <a:latin typeface="Söhne"/>
              </a:rPr>
              <a:t>&lt;configuration&gt;</a:t>
            </a:r>
          </a:p>
          <a:p>
            <a:r>
              <a:rPr lang="es-PE" sz="2800" dirty="0">
                <a:latin typeface="Söhne"/>
              </a:rPr>
              <a:t>  &lt;appSettings&gt;</a:t>
            </a:r>
          </a:p>
          <a:p>
            <a:r>
              <a:rPr lang="es-PE" sz="2800" dirty="0">
                <a:latin typeface="Söhne"/>
              </a:rPr>
              <a:t>    &lt;add key="MaxUsers" value="100" /&gt;</a:t>
            </a:r>
          </a:p>
          <a:p>
            <a:r>
              <a:rPr lang="es-PE" sz="2800" dirty="0">
                <a:latin typeface="Söhne"/>
              </a:rPr>
              <a:t>    &lt;add key="ServerAddress" value="example.com" /&gt;</a:t>
            </a:r>
          </a:p>
          <a:p>
            <a:r>
              <a:rPr lang="es-PE" sz="2800" dirty="0">
                <a:latin typeface="Söhne"/>
              </a:rPr>
              <a:t>  &lt;/appSettings&gt;</a:t>
            </a:r>
          </a:p>
          <a:p>
            <a:r>
              <a:rPr lang="es-PE" sz="2800" dirty="0">
                <a:latin typeface="Söhne"/>
              </a:rPr>
              <a:t>  &lt;connectionStrings&gt;</a:t>
            </a:r>
          </a:p>
          <a:p>
            <a:pPr algn="ctr"/>
            <a:r>
              <a:rPr lang="es-PE" sz="2400" b="1" dirty="0">
                <a:latin typeface="Söhne"/>
              </a:rPr>
              <a:t>    &lt;add name="MiConexion" connectionString="Data Source=Server;Initial Catalog=Database;User ID=User;Password=Pass;" </a:t>
            </a:r>
            <a:r>
              <a:rPr lang="es-PE" sz="4000" b="1" dirty="0">
                <a:latin typeface="Söhne"/>
              </a:rPr>
              <a:t>/&gt;</a:t>
            </a:r>
          </a:p>
          <a:p>
            <a:r>
              <a:rPr lang="es-PE" sz="2800" dirty="0">
                <a:latin typeface="Söhne"/>
              </a:rPr>
              <a:t>  &lt;/connectionStrings&gt;</a:t>
            </a:r>
          </a:p>
          <a:p>
            <a:r>
              <a:rPr lang="es-PE" sz="2800" dirty="0">
                <a:latin typeface="Söhne"/>
              </a:rPr>
              <a:t>&lt;/configuration&gt;</a:t>
            </a:r>
          </a:p>
        </p:txBody>
      </p:sp>
    </p:spTree>
    <p:extLst>
      <p:ext uri="{BB962C8B-B14F-4D97-AF65-F5344CB8AC3E}">
        <p14:creationId xmlns:p14="http://schemas.microsoft.com/office/powerpoint/2010/main" val="198224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58777B5-CBE2-D32C-874E-4D69F58ADA0E}"/>
              </a:ext>
            </a:extLst>
          </p:cNvPr>
          <p:cNvPicPr>
            <a:picLocks noChangeAspect="1"/>
          </p:cNvPicPr>
          <p:nvPr/>
        </p:nvPicPr>
        <p:blipFill>
          <a:blip r:embed="rId2"/>
          <a:stretch>
            <a:fillRect/>
          </a:stretch>
        </p:blipFill>
        <p:spPr>
          <a:xfrm>
            <a:off x="211816" y="87851"/>
            <a:ext cx="10422533" cy="66236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0CA73645-DF7A-265A-212E-C76A8F3115BA}"/>
              </a:ext>
            </a:extLst>
          </p:cNvPr>
          <p:cNvSpPr txBox="1"/>
          <p:nvPr/>
        </p:nvSpPr>
        <p:spPr>
          <a:xfrm>
            <a:off x="9686788" y="3805859"/>
            <a:ext cx="230694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declara un objeto: clscustomers, de tipo clase: Clase01</a:t>
            </a:r>
            <a:endParaRPr lang="es-PE" dirty="0"/>
          </a:p>
        </p:txBody>
      </p:sp>
    </p:spTree>
    <p:extLst>
      <p:ext uri="{BB962C8B-B14F-4D97-AF65-F5344CB8AC3E}">
        <p14:creationId xmlns:p14="http://schemas.microsoft.com/office/powerpoint/2010/main" val="932879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B9F058-929D-0685-2B85-1C99994406B8}"/>
              </a:ext>
            </a:extLst>
          </p:cNvPr>
          <p:cNvPicPr>
            <a:picLocks noChangeAspect="1"/>
          </p:cNvPicPr>
          <p:nvPr/>
        </p:nvPicPr>
        <p:blipFill>
          <a:blip r:embed="rId2"/>
          <a:stretch>
            <a:fillRect/>
          </a:stretch>
        </p:blipFill>
        <p:spPr>
          <a:xfrm>
            <a:off x="969886" y="147684"/>
            <a:ext cx="9025821" cy="64573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7345844-2A43-EE85-6687-315C364357AF}"/>
              </a:ext>
            </a:extLst>
          </p:cNvPr>
          <p:cNvSpPr txBox="1"/>
          <p:nvPr/>
        </p:nvSpPr>
        <p:spPr>
          <a:xfrm>
            <a:off x="9784444" y="5519251"/>
            <a:ext cx="194295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crea un objeto clscustomers de tipo clase: Clase01</a:t>
            </a:r>
            <a:endParaRPr lang="es-PE" dirty="0"/>
          </a:p>
        </p:txBody>
      </p:sp>
    </p:spTree>
    <p:extLst>
      <p:ext uri="{BB962C8B-B14F-4D97-AF65-F5344CB8AC3E}">
        <p14:creationId xmlns:p14="http://schemas.microsoft.com/office/powerpoint/2010/main" val="189720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291E229-D9D4-C0F9-02CB-2EB7FC1FB4F6}"/>
              </a:ext>
            </a:extLst>
          </p:cNvPr>
          <p:cNvPicPr>
            <a:picLocks noChangeAspect="1"/>
          </p:cNvPicPr>
          <p:nvPr/>
        </p:nvPicPr>
        <p:blipFill>
          <a:blip r:embed="rId2"/>
          <a:stretch>
            <a:fillRect/>
          </a:stretch>
        </p:blipFill>
        <p:spPr>
          <a:xfrm>
            <a:off x="1454657" y="145405"/>
            <a:ext cx="9751085" cy="6237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72712EB8-8667-C42A-CAB6-0F617B08B35B}"/>
              </a:ext>
            </a:extLst>
          </p:cNvPr>
          <p:cNvSpPr txBox="1"/>
          <p:nvPr/>
        </p:nvSpPr>
        <p:spPr>
          <a:xfrm>
            <a:off x="4094826" y="5771509"/>
            <a:ext cx="705765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b="0" i="0" dirty="0">
                <a:effectLst/>
                <a:latin typeface="Söhne Mono"/>
              </a:rPr>
              <a:t>Llama al método: </a:t>
            </a:r>
            <a:r>
              <a:rPr lang="es-ES" b="1" i="0" dirty="0">
                <a:solidFill>
                  <a:srgbClr val="C00000"/>
                </a:solidFill>
                <a:effectLst>
                  <a:outerShdw blurRad="38100" dist="38100" dir="2700000" algn="tl">
                    <a:srgbClr val="000000">
                      <a:alpha val="43137"/>
                    </a:srgbClr>
                  </a:outerShdw>
                </a:effectLst>
                <a:latin typeface="Söhne Mono"/>
              </a:rPr>
              <a:t>ListadoCustomers()</a:t>
            </a:r>
            <a:r>
              <a:rPr lang="es-ES" b="0" i="0" dirty="0">
                <a:effectLst/>
                <a:latin typeface="Söhne Mono"/>
              </a:rPr>
              <a:t>, de la clase </a:t>
            </a:r>
            <a:r>
              <a:rPr lang="es-ES" b="1" i="0" dirty="0">
                <a:solidFill>
                  <a:srgbClr val="C00000"/>
                </a:solidFill>
                <a:effectLst>
                  <a:outerShdw blurRad="38100" dist="38100" dir="2700000" algn="tl">
                    <a:srgbClr val="000000">
                      <a:alpha val="43137"/>
                    </a:srgbClr>
                  </a:outerShdw>
                </a:effectLst>
                <a:latin typeface="Söhne Mono"/>
              </a:rPr>
              <a:t>Clase01</a:t>
            </a:r>
            <a:r>
              <a:rPr lang="es-ES" b="0" i="0" dirty="0">
                <a:effectLst/>
                <a:latin typeface="Söhne Mono"/>
              </a:rPr>
              <a:t>, para obtener un </a:t>
            </a:r>
            <a:r>
              <a:rPr lang="es-ES" b="1" i="0" dirty="0">
                <a:solidFill>
                  <a:srgbClr val="C00000"/>
                </a:solidFill>
                <a:effectLst>
                  <a:outerShdw blurRad="38100" dist="38100" dir="2700000" algn="tl">
                    <a:srgbClr val="000000">
                      <a:alpha val="43137"/>
                    </a:srgbClr>
                  </a:outerShdw>
                </a:effectLst>
                <a:latin typeface="Söhne Mono"/>
              </a:rPr>
              <a:t>DataTable</a:t>
            </a:r>
            <a:r>
              <a:rPr lang="es-ES" b="0" i="0" dirty="0">
                <a:effectLst/>
                <a:latin typeface="Söhne Mono"/>
              </a:rPr>
              <a:t>, que contiene los datos de la base de datos, Luego se asigna ese DataTable hacia la variable: </a:t>
            </a:r>
            <a:r>
              <a:rPr lang="es-ES" b="1" i="0" dirty="0">
                <a:solidFill>
                  <a:srgbClr val="C00000"/>
                </a:solidFill>
                <a:effectLst>
                  <a:outerShdw blurRad="38100" dist="38100" dir="2700000" algn="tl">
                    <a:srgbClr val="000000">
                      <a:alpha val="43137"/>
                    </a:srgbClr>
                  </a:outerShdw>
                </a:effectLst>
                <a:latin typeface="Söhne Mono"/>
              </a:rPr>
              <a:t>datacustomers</a:t>
            </a:r>
            <a:r>
              <a:rPr lang="es-ES" b="0" i="0" dirty="0">
                <a:effectLst/>
                <a:latin typeface="Söhne Mono"/>
              </a:rPr>
              <a:t> de tipo DataTable.</a:t>
            </a:r>
            <a:endParaRPr lang="es-PE" dirty="0"/>
          </a:p>
        </p:txBody>
      </p:sp>
    </p:spTree>
    <p:extLst>
      <p:ext uri="{BB962C8B-B14F-4D97-AF65-F5344CB8AC3E}">
        <p14:creationId xmlns:p14="http://schemas.microsoft.com/office/powerpoint/2010/main" val="175452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48FAA12-5D79-D76D-7D1F-BE28884BC183}"/>
              </a:ext>
            </a:extLst>
          </p:cNvPr>
          <p:cNvPicPr>
            <a:picLocks noChangeAspect="1"/>
          </p:cNvPicPr>
          <p:nvPr/>
        </p:nvPicPr>
        <p:blipFill>
          <a:blip r:embed="rId2"/>
          <a:stretch>
            <a:fillRect/>
          </a:stretch>
        </p:blipFill>
        <p:spPr>
          <a:xfrm>
            <a:off x="1194105" y="115012"/>
            <a:ext cx="9432468" cy="6610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F1E37228-FE22-B8B2-1AC7-BD59B4433EDC}"/>
              </a:ext>
            </a:extLst>
          </p:cNvPr>
          <p:cNvSpPr txBox="1"/>
          <p:nvPr/>
        </p:nvSpPr>
        <p:spPr>
          <a:xfrm>
            <a:off x="3508898" y="6105164"/>
            <a:ext cx="5164586" cy="369332"/>
          </a:xfrm>
          <a:prstGeom prst="rect">
            <a:avLst/>
          </a:prstGeom>
          <a:noFill/>
        </p:spPr>
        <p:txBody>
          <a:bodyPr wrap="square">
            <a:spAutoFit/>
          </a:bodyPr>
          <a:lstStyle/>
          <a:p>
            <a:pPr algn="ctr"/>
            <a:r>
              <a:rPr lang="es-ES" b="0" i="0" dirty="0">
                <a:effectLst/>
                <a:latin typeface="Söhne Mono"/>
              </a:rPr>
              <a:t>Se envía los datos, hacia el DatagridView (dgvlistado)</a:t>
            </a:r>
            <a:endParaRPr lang="es-PE" dirty="0"/>
          </a:p>
        </p:txBody>
      </p:sp>
    </p:spTree>
    <p:extLst>
      <p:ext uri="{BB962C8B-B14F-4D97-AF65-F5344CB8AC3E}">
        <p14:creationId xmlns:p14="http://schemas.microsoft.com/office/powerpoint/2010/main" val="334273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4454BEF-0EA8-20E8-A8B9-A73E13DE476E}"/>
              </a:ext>
            </a:extLst>
          </p:cNvPr>
          <p:cNvPicPr>
            <a:picLocks noChangeAspect="1"/>
          </p:cNvPicPr>
          <p:nvPr/>
        </p:nvPicPr>
        <p:blipFill>
          <a:blip r:embed="rId2"/>
          <a:stretch>
            <a:fillRect/>
          </a:stretch>
        </p:blipFill>
        <p:spPr>
          <a:xfrm>
            <a:off x="1110931" y="95576"/>
            <a:ext cx="9764218" cy="6622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3A78903D-DFE0-D5A5-0EF7-25BE13FEEC32}"/>
              </a:ext>
            </a:extLst>
          </p:cNvPr>
          <p:cNvSpPr txBox="1"/>
          <p:nvPr/>
        </p:nvSpPr>
        <p:spPr>
          <a:xfrm>
            <a:off x="6963050" y="3986848"/>
            <a:ext cx="4577918"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Se invoca al método: Cargar_Datos_Customers</a:t>
            </a:r>
            <a:endParaRPr lang="es-PE" dirty="0">
              <a:latin typeface="Söhne Mono"/>
            </a:endParaRPr>
          </a:p>
        </p:txBody>
      </p:sp>
      <p:sp>
        <p:nvSpPr>
          <p:cNvPr id="5" name="CuadroTexto 4">
            <a:extLst>
              <a:ext uri="{FF2B5EF4-FFF2-40B4-BE49-F238E27FC236}">
                <a16:creationId xmlns:a16="http://schemas.microsoft.com/office/drawing/2014/main" id="{BCCC5B33-D6E2-0536-5EC6-24172FD04884}"/>
              </a:ext>
            </a:extLst>
          </p:cNvPr>
          <p:cNvSpPr txBox="1"/>
          <p:nvPr/>
        </p:nvSpPr>
        <p:spPr>
          <a:xfrm>
            <a:off x="4270033" y="3195281"/>
            <a:ext cx="344601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b="0" i="0" dirty="0">
                <a:effectLst/>
                <a:latin typeface="Söhne Mono"/>
              </a:rPr>
              <a:t>En el evento: Load del formulario</a:t>
            </a:r>
            <a:endParaRPr lang="es-PE" dirty="0">
              <a:latin typeface="Söhne Mono"/>
            </a:endParaRPr>
          </a:p>
        </p:txBody>
      </p:sp>
    </p:spTree>
    <p:extLst>
      <p:ext uri="{BB962C8B-B14F-4D97-AF65-F5344CB8AC3E}">
        <p14:creationId xmlns:p14="http://schemas.microsoft.com/office/powerpoint/2010/main" val="4056219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138F0DB-146B-D83D-AC62-D1F55F87EC61}"/>
              </a:ext>
            </a:extLst>
          </p:cNvPr>
          <p:cNvPicPr>
            <a:picLocks noChangeAspect="1"/>
          </p:cNvPicPr>
          <p:nvPr/>
        </p:nvPicPr>
        <p:blipFill>
          <a:blip r:embed="rId2"/>
          <a:stretch>
            <a:fillRect/>
          </a:stretch>
        </p:blipFill>
        <p:spPr>
          <a:xfrm>
            <a:off x="117975" y="1189774"/>
            <a:ext cx="1285875" cy="438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DE2AF95C-D437-FA94-502F-B17401254B0B}"/>
              </a:ext>
            </a:extLst>
          </p:cNvPr>
          <p:cNvSpPr txBox="1"/>
          <p:nvPr/>
        </p:nvSpPr>
        <p:spPr>
          <a:xfrm>
            <a:off x="1520693" y="1233061"/>
            <a:ext cx="2501284" cy="369332"/>
          </a:xfrm>
          <a:prstGeom prst="rect">
            <a:avLst/>
          </a:prstGeom>
          <a:noFill/>
        </p:spPr>
        <p:txBody>
          <a:bodyPr wrap="square">
            <a:spAutoFit/>
          </a:bodyPr>
          <a:lstStyle/>
          <a:p>
            <a:pPr algn="ctr"/>
            <a:r>
              <a:rPr lang="es-ES" dirty="0">
                <a:latin typeface="Söhne Mono"/>
              </a:rPr>
              <a:t>Código del botón: SALIR</a:t>
            </a:r>
            <a:endParaRPr lang="es-PE" dirty="0">
              <a:latin typeface="Söhne Mono"/>
            </a:endParaRPr>
          </a:p>
        </p:txBody>
      </p:sp>
      <p:pic>
        <p:nvPicPr>
          <p:cNvPr id="5" name="Imagen 4">
            <a:extLst>
              <a:ext uri="{FF2B5EF4-FFF2-40B4-BE49-F238E27FC236}">
                <a16:creationId xmlns:a16="http://schemas.microsoft.com/office/drawing/2014/main" id="{A124056F-A571-A7FD-5111-CEF5B7690B7F}"/>
              </a:ext>
            </a:extLst>
          </p:cNvPr>
          <p:cNvPicPr>
            <a:picLocks noChangeAspect="1"/>
          </p:cNvPicPr>
          <p:nvPr/>
        </p:nvPicPr>
        <p:blipFill>
          <a:blip r:embed="rId3"/>
          <a:stretch>
            <a:fillRect/>
          </a:stretch>
        </p:blipFill>
        <p:spPr>
          <a:xfrm>
            <a:off x="126853" y="1844176"/>
            <a:ext cx="11938294" cy="3560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FAF5C07D-7F97-2F59-AB55-30F1ACC27F1A}"/>
              </a:ext>
            </a:extLst>
          </p:cNvPr>
          <p:cNvSpPr txBox="1"/>
          <p:nvPr/>
        </p:nvSpPr>
        <p:spPr>
          <a:xfrm>
            <a:off x="6994030" y="3647715"/>
            <a:ext cx="2247624" cy="369332"/>
          </a:xfrm>
          <a:prstGeom prst="rect">
            <a:avLst/>
          </a:prstGeom>
          <a:noFill/>
        </p:spPr>
        <p:txBody>
          <a:bodyPr wrap="square">
            <a:spAutoFit/>
          </a:bodyPr>
          <a:lstStyle/>
          <a:p>
            <a:pPr algn="ctr"/>
            <a:r>
              <a:rPr lang="es-ES" dirty="0">
                <a:latin typeface="Söhne Mono"/>
              </a:rPr>
              <a:t>Se cierra la aplicación</a:t>
            </a:r>
            <a:endParaRPr lang="es-PE" dirty="0">
              <a:latin typeface="Söhne Mono"/>
            </a:endParaRPr>
          </a:p>
        </p:txBody>
      </p:sp>
    </p:spTree>
    <p:extLst>
      <p:ext uri="{BB962C8B-B14F-4D97-AF65-F5344CB8AC3E}">
        <p14:creationId xmlns:p14="http://schemas.microsoft.com/office/powerpoint/2010/main" val="4257336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335031-7BB8-2DEA-8383-2A8AFC32859B}"/>
              </a:ext>
            </a:extLst>
          </p:cNvPr>
          <p:cNvPicPr>
            <a:picLocks noChangeAspect="1"/>
          </p:cNvPicPr>
          <p:nvPr/>
        </p:nvPicPr>
        <p:blipFill>
          <a:blip r:embed="rId2"/>
          <a:stretch>
            <a:fillRect/>
          </a:stretch>
        </p:blipFill>
        <p:spPr>
          <a:xfrm>
            <a:off x="80128" y="64869"/>
            <a:ext cx="1791553" cy="876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0C718ED3-BB6A-5686-790A-B8DE8867BB7A}"/>
              </a:ext>
            </a:extLst>
          </p:cNvPr>
          <p:cNvSpPr txBox="1"/>
          <p:nvPr/>
        </p:nvSpPr>
        <p:spPr>
          <a:xfrm>
            <a:off x="1653652" y="449681"/>
            <a:ext cx="2331129"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dirty="0">
                <a:latin typeface="Söhne Mono"/>
              </a:rPr>
              <a:t>Clic en el botón: Iniciar</a:t>
            </a:r>
            <a:endParaRPr lang="es-PE" dirty="0">
              <a:latin typeface="Söhne Mono"/>
            </a:endParaRPr>
          </a:p>
        </p:txBody>
      </p:sp>
      <p:pic>
        <p:nvPicPr>
          <p:cNvPr id="5" name="Imagen 4">
            <a:extLst>
              <a:ext uri="{FF2B5EF4-FFF2-40B4-BE49-F238E27FC236}">
                <a16:creationId xmlns:a16="http://schemas.microsoft.com/office/drawing/2014/main" id="{54583769-7877-A0BF-FF00-7801F3B89FD2}"/>
              </a:ext>
            </a:extLst>
          </p:cNvPr>
          <p:cNvPicPr>
            <a:picLocks noChangeAspect="1"/>
          </p:cNvPicPr>
          <p:nvPr/>
        </p:nvPicPr>
        <p:blipFill>
          <a:blip r:embed="rId3"/>
          <a:stretch>
            <a:fillRect/>
          </a:stretch>
        </p:blipFill>
        <p:spPr>
          <a:xfrm>
            <a:off x="245431" y="1111050"/>
            <a:ext cx="11721668" cy="5556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1539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EC92A56-366C-7401-D48B-112D835E6996}"/>
              </a:ext>
            </a:extLst>
          </p:cNvPr>
          <p:cNvSpPr txBox="1"/>
          <p:nvPr/>
        </p:nvSpPr>
        <p:spPr>
          <a:xfrm>
            <a:off x="142043" y="168060"/>
            <a:ext cx="3412344" cy="523220"/>
          </a:xfrm>
          <a:prstGeom prst="rect">
            <a:avLst/>
          </a:prstGeom>
          <a:noFill/>
        </p:spPr>
        <p:txBody>
          <a:bodyPr wrap="none" rtlCol="0">
            <a:spAutoFit/>
          </a:bodyPr>
          <a:lstStyle/>
          <a:p>
            <a:r>
              <a:rPr lang="es-PE" sz="2800" b="1" dirty="0">
                <a:effectLst>
                  <a:outerShdw blurRad="38100" dist="38100" dir="2700000" algn="tl">
                    <a:srgbClr val="000000">
                      <a:alpha val="43137"/>
                    </a:srgbClr>
                  </a:outerShdw>
                </a:effectLst>
              </a:rPr>
              <a:t>Ejercicio Calificado 01</a:t>
            </a:r>
          </a:p>
        </p:txBody>
      </p:sp>
      <p:sp>
        <p:nvSpPr>
          <p:cNvPr id="3" name="CuadroTexto 2">
            <a:extLst>
              <a:ext uri="{FF2B5EF4-FFF2-40B4-BE49-F238E27FC236}">
                <a16:creationId xmlns:a16="http://schemas.microsoft.com/office/drawing/2014/main" id="{454C60F1-D9AF-5E32-05FA-62AB098CF563}"/>
              </a:ext>
            </a:extLst>
          </p:cNvPr>
          <p:cNvSpPr txBox="1"/>
          <p:nvPr/>
        </p:nvSpPr>
        <p:spPr>
          <a:xfrm>
            <a:off x="551898" y="1438801"/>
            <a:ext cx="11237647" cy="4161460"/>
          </a:xfrm>
          <a:prstGeom prst="rect">
            <a:avLst/>
          </a:prstGeom>
          <a:noFill/>
        </p:spPr>
        <p:txBody>
          <a:bodyPr wrap="square" rtlCol="0">
            <a:spAutoFit/>
          </a:bodyPr>
          <a:lstStyle/>
          <a:p>
            <a:pPr marL="571500" indent="-571500">
              <a:lnSpc>
                <a:spcPct val="150000"/>
              </a:lnSpc>
              <a:buFont typeface="Wingdings" panose="05000000000000000000" pitchFamily="2" charset="2"/>
              <a:buChar char="q"/>
            </a:pPr>
            <a:r>
              <a:rPr lang="es-PE" sz="3600" dirty="0"/>
              <a:t>Con la base de datos: Northwind.</a:t>
            </a:r>
          </a:p>
          <a:p>
            <a:pPr marL="571500" indent="-571500">
              <a:lnSpc>
                <a:spcPct val="150000"/>
              </a:lnSpc>
              <a:buFont typeface="Wingdings" panose="05000000000000000000" pitchFamily="2" charset="2"/>
              <a:buChar char="q"/>
            </a:pPr>
            <a:r>
              <a:rPr lang="es-PE" sz="3600" dirty="0"/>
              <a:t>Crear una consulta de la tabla: Orders.</a:t>
            </a:r>
          </a:p>
          <a:p>
            <a:pPr marL="571500" indent="-571500">
              <a:lnSpc>
                <a:spcPct val="150000"/>
              </a:lnSpc>
              <a:buFont typeface="Wingdings" panose="05000000000000000000" pitchFamily="2" charset="2"/>
              <a:buChar char="q"/>
            </a:pPr>
            <a:r>
              <a:rPr lang="es-PE" sz="3600" dirty="0"/>
              <a:t>Mostrar los datos de la consulta hacia un DataGridView.</a:t>
            </a:r>
          </a:p>
          <a:p>
            <a:pPr marL="571500" indent="-571500">
              <a:lnSpc>
                <a:spcPct val="150000"/>
              </a:lnSpc>
              <a:buFont typeface="Wingdings" panose="05000000000000000000" pitchFamily="2" charset="2"/>
              <a:buChar char="q"/>
            </a:pPr>
            <a:r>
              <a:rPr lang="es-PE" sz="3600" dirty="0"/>
              <a:t>Realizar la conexión con Archivos de configuración.</a:t>
            </a:r>
          </a:p>
          <a:p>
            <a:pPr marL="571500" indent="-571500">
              <a:lnSpc>
                <a:spcPct val="150000"/>
              </a:lnSpc>
              <a:buFont typeface="Wingdings" panose="05000000000000000000" pitchFamily="2" charset="2"/>
              <a:buChar char="q"/>
            </a:pPr>
            <a:r>
              <a:rPr lang="es-PE" sz="3600" dirty="0"/>
              <a:t>Se tiene que utilizar la autenticación de SQL Server.</a:t>
            </a:r>
          </a:p>
        </p:txBody>
      </p:sp>
    </p:spTree>
    <p:extLst>
      <p:ext uri="{BB962C8B-B14F-4D97-AF65-F5344CB8AC3E}">
        <p14:creationId xmlns:p14="http://schemas.microsoft.com/office/powerpoint/2010/main" val="1176123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49FBD2B-5566-7F8F-A6AA-70C93E661079}"/>
              </a:ext>
            </a:extLst>
          </p:cNvPr>
          <p:cNvSpPr txBox="1"/>
          <p:nvPr/>
        </p:nvSpPr>
        <p:spPr>
          <a:xfrm>
            <a:off x="142043" y="168060"/>
            <a:ext cx="3412344" cy="523220"/>
          </a:xfrm>
          <a:prstGeom prst="rect">
            <a:avLst/>
          </a:prstGeom>
          <a:noFill/>
        </p:spPr>
        <p:txBody>
          <a:bodyPr wrap="none" rtlCol="0">
            <a:spAutoFit/>
          </a:bodyPr>
          <a:lstStyle/>
          <a:p>
            <a:r>
              <a:rPr lang="es-PE" sz="2800" b="1" dirty="0">
                <a:effectLst>
                  <a:outerShdw blurRad="38100" dist="38100" dir="2700000" algn="tl">
                    <a:srgbClr val="000000">
                      <a:alpha val="43137"/>
                    </a:srgbClr>
                  </a:outerShdw>
                </a:effectLst>
              </a:rPr>
              <a:t>Ejercicio Calificado 02</a:t>
            </a:r>
          </a:p>
        </p:txBody>
      </p:sp>
      <p:sp>
        <p:nvSpPr>
          <p:cNvPr id="3" name="CuadroTexto 2">
            <a:extLst>
              <a:ext uri="{FF2B5EF4-FFF2-40B4-BE49-F238E27FC236}">
                <a16:creationId xmlns:a16="http://schemas.microsoft.com/office/drawing/2014/main" id="{699C625D-0A64-5BAC-7610-4C23E1254E14}"/>
              </a:ext>
            </a:extLst>
          </p:cNvPr>
          <p:cNvSpPr txBox="1"/>
          <p:nvPr/>
        </p:nvSpPr>
        <p:spPr>
          <a:xfrm>
            <a:off x="551898" y="1438801"/>
            <a:ext cx="11237647" cy="4161460"/>
          </a:xfrm>
          <a:prstGeom prst="rect">
            <a:avLst/>
          </a:prstGeom>
          <a:noFill/>
        </p:spPr>
        <p:txBody>
          <a:bodyPr wrap="square" rtlCol="0">
            <a:spAutoFit/>
          </a:bodyPr>
          <a:lstStyle/>
          <a:p>
            <a:pPr marL="571500" indent="-571500">
              <a:lnSpc>
                <a:spcPct val="150000"/>
              </a:lnSpc>
              <a:buFont typeface="Wingdings" panose="05000000000000000000" pitchFamily="2" charset="2"/>
              <a:buChar char="q"/>
            </a:pPr>
            <a:r>
              <a:rPr lang="es-PE" sz="3600" dirty="0"/>
              <a:t>Con la base de datos: Northwind.</a:t>
            </a:r>
          </a:p>
          <a:p>
            <a:pPr marL="571500" indent="-571500">
              <a:lnSpc>
                <a:spcPct val="150000"/>
              </a:lnSpc>
              <a:buFont typeface="Wingdings" panose="05000000000000000000" pitchFamily="2" charset="2"/>
              <a:buChar char="q"/>
            </a:pPr>
            <a:r>
              <a:rPr lang="es-PE" sz="3600" dirty="0"/>
              <a:t>Crear una consulta de la tabla: Employees.</a:t>
            </a:r>
          </a:p>
          <a:p>
            <a:pPr marL="571500" indent="-571500">
              <a:lnSpc>
                <a:spcPct val="150000"/>
              </a:lnSpc>
              <a:buFont typeface="Wingdings" panose="05000000000000000000" pitchFamily="2" charset="2"/>
              <a:buChar char="q"/>
            </a:pPr>
            <a:r>
              <a:rPr lang="es-PE" sz="3600" dirty="0"/>
              <a:t>Mostrar los datos de la consulta hacia un DataGridView.</a:t>
            </a:r>
          </a:p>
          <a:p>
            <a:pPr marL="571500" indent="-571500">
              <a:lnSpc>
                <a:spcPct val="150000"/>
              </a:lnSpc>
              <a:buFont typeface="Wingdings" panose="05000000000000000000" pitchFamily="2" charset="2"/>
              <a:buChar char="q"/>
            </a:pPr>
            <a:r>
              <a:rPr lang="es-PE" sz="3600" dirty="0"/>
              <a:t>Realizar la conexión con Archivos de configuración.</a:t>
            </a:r>
          </a:p>
          <a:p>
            <a:pPr marL="571500" indent="-571500">
              <a:lnSpc>
                <a:spcPct val="150000"/>
              </a:lnSpc>
              <a:buFont typeface="Wingdings" panose="05000000000000000000" pitchFamily="2" charset="2"/>
              <a:buChar char="q"/>
            </a:pPr>
            <a:r>
              <a:rPr lang="es-PE" sz="3600" dirty="0"/>
              <a:t>Se tiene que utilizar la autenticación de Windows.</a:t>
            </a:r>
          </a:p>
        </p:txBody>
      </p:sp>
    </p:spTree>
    <p:extLst>
      <p:ext uri="{BB962C8B-B14F-4D97-AF65-F5344CB8AC3E}">
        <p14:creationId xmlns:p14="http://schemas.microsoft.com/office/powerpoint/2010/main" val="1480173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5AC4B6B-50DD-C53B-0788-5195A934DBDD}"/>
              </a:ext>
            </a:extLst>
          </p:cNvPr>
          <p:cNvSpPr txBox="1"/>
          <p:nvPr/>
        </p:nvSpPr>
        <p:spPr>
          <a:xfrm>
            <a:off x="142043" y="168060"/>
            <a:ext cx="3412344" cy="523220"/>
          </a:xfrm>
          <a:prstGeom prst="rect">
            <a:avLst/>
          </a:prstGeom>
          <a:noFill/>
        </p:spPr>
        <p:txBody>
          <a:bodyPr wrap="none" rtlCol="0">
            <a:spAutoFit/>
          </a:bodyPr>
          <a:lstStyle/>
          <a:p>
            <a:r>
              <a:rPr lang="es-PE" sz="2800" b="1" dirty="0">
                <a:effectLst>
                  <a:outerShdw blurRad="38100" dist="38100" dir="2700000" algn="tl">
                    <a:srgbClr val="000000">
                      <a:alpha val="43137"/>
                    </a:srgbClr>
                  </a:outerShdw>
                </a:effectLst>
              </a:rPr>
              <a:t>Ejercicio Calificado 03</a:t>
            </a:r>
          </a:p>
        </p:txBody>
      </p:sp>
      <p:sp>
        <p:nvSpPr>
          <p:cNvPr id="3" name="CuadroTexto 2">
            <a:extLst>
              <a:ext uri="{FF2B5EF4-FFF2-40B4-BE49-F238E27FC236}">
                <a16:creationId xmlns:a16="http://schemas.microsoft.com/office/drawing/2014/main" id="{78F8DA3B-9255-03A2-1899-55341B570ECC}"/>
              </a:ext>
            </a:extLst>
          </p:cNvPr>
          <p:cNvSpPr txBox="1"/>
          <p:nvPr/>
        </p:nvSpPr>
        <p:spPr>
          <a:xfrm>
            <a:off x="560776" y="1500947"/>
            <a:ext cx="11237647" cy="4161460"/>
          </a:xfrm>
          <a:prstGeom prst="rect">
            <a:avLst/>
          </a:prstGeom>
          <a:noFill/>
        </p:spPr>
        <p:txBody>
          <a:bodyPr wrap="square" rtlCol="0">
            <a:spAutoFit/>
          </a:bodyPr>
          <a:lstStyle/>
          <a:p>
            <a:pPr marL="571500" indent="-571500">
              <a:lnSpc>
                <a:spcPct val="150000"/>
              </a:lnSpc>
              <a:buFont typeface="Wingdings" panose="05000000000000000000" pitchFamily="2" charset="2"/>
              <a:buChar char="q"/>
            </a:pPr>
            <a:r>
              <a:rPr lang="es-PE" sz="3600" dirty="0"/>
              <a:t>Con la base de datos: Northwind.</a:t>
            </a:r>
          </a:p>
          <a:p>
            <a:pPr marL="571500" indent="-571500">
              <a:lnSpc>
                <a:spcPct val="150000"/>
              </a:lnSpc>
              <a:buFont typeface="Wingdings" panose="05000000000000000000" pitchFamily="2" charset="2"/>
              <a:buChar char="q"/>
            </a:pPr>
            <a:r>
              <a:rPr lang="es-PE" sz="3600" dirty="0"/>
              <a:t>Crear una consulta de la tabla: Products.</a:t>
            </a:r>
          </a:p>
          <a:p>
            <a:pPr marL="571500" indent="-571500">
              <a:lnSpc>
                <a:spcPct val="150000"/>
              </a:lnSpc>
              <a:buFont typeface="Wingdings" panose="05000000000000000000" pitchFamily="2" charset="2"/>
              <a:buChar char="q"/>
            </a:pPr>
            <a:r>
              <a:rPr lang="es-PE" sz="3600" dirty="0"/>
              <a:t>Mostrar los datos de la consulta hacia un DataGridView.</a:t>
            </a:r>
          </a:p>
          <a:p>
            <a:pPr marL="571500" indent="-571500">
              <a:lnSpc>
                <a:spcPct val="150000"/>
              </a:lnSpc>
              <a:buFont typeface="Wingdings" panose="05000000000000000000" pitchFamily="2" charset="2"/>
              <a:buChar char="q"/>
            </a:pPr>
            <a:r>
              <a:rPr lang="es-PE" sz="3600" dirty="0"/>
              <a:t>Realizar la conexión con Archivos de configuración.</a:t>
            </a:r>
          </a:p>
          <a:p>
            <a:pPr marL="571500" indent="-571500">
              <a:lnSpc>
                <a:spcPct val="150000"/>
              </a:lnSpc>
              <a:buFont typeface="Wingdings" panose="05000000000000000000" pitchFamily="2" charset="2"/>
              <a:buChar char="q"/>
            </a:pPr>
            <a:r>
              <a:rPr lang="es-PE" sz="3600" dirty="0"/>
              <a:t>Se tiene que utilizar la autenticación de SQL Server.</a:t>
            </a:r>
          </a:p>
        </p:txBody>
      </p:sp>
    </p:spTree>
    <p:extLst>
      <p:ext uri="{BB962C8B-B14F-4D97-AF65-F5344CB8AC3E}">
        <p14:creationId xmlns:p14="http://schemas.microsoft.com/office/powerpoint/2010/main" val="279450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9BCB9D7-636F-B920-17F0-66B07EB5907A}"/>
              </a:ext>
            </a:extLst>
          </p:cNvPr>
          <p:cNvSpPr txBox="1"/>
          <p:nvPr/>
        </p:nvSpPr>
        <p:spPr>
          <a:xfrm>
            <a:off x="142043" y="168060"/>
            <a:ext cx="1872372" cy="523220"/>
          </a:xfrm>
          <a:prstGeom prst="rect">
            <a:avLst/>
          </a:prstGeom>
          <a:noFill/>
        </p:spPr>
        <p:txBody>
          <a:bodyPr wrap="none" rtlCol="0">
            <a:spAutoFit/>
          </a:bodyPr>
          <a:lstStyle/>
          <a:p>
            <a:r>
              <a:rPr lang="es-PE" sz="2800" b="1" dirty="0">
                <a:effectLst>
                  <a:outerShdw blurRad="38100" dist="38100" dir="2700000" algn="tl">
                    <a:srgbClr val="000000">
                      <a:alpha val="43137"/>
                    </a:srgbClr>
                  </a:outerShdw>
                </a:effectLst>
              </a:rPr>
              <a:t>Ejercicio 05</a:t>
            </a:r>
          </a:p>
        </p:txBody>
      </p:sp>
      <p:sp>
        <p:nvSpPr>
          <p:cNvPr id="3" name="CuadroTexto 2">
            <a:extLst>
              <a:ext uri="{FF2B5EF4-FFF2-40B4-BE49-F238E27FC236}">
                <a16:creationId xmlns:a16="http://schemas.microsoft.com/office/drawing/2014/main" id="{B2748557-EF8D-DDA9-BAA6-F4F3DDA27BDB}"/>
              </a:ext>
            </a:extLst>
          </p:cNvPr>
          <p:cNvSpPr txBox="1"/>
          <p:nvPr/>
        </p:nvSpPr>
        <p:spPr>
          <a:xfrm>
            <a:off x="498632" y="1456557"/>
            <a:ext cx="11237647" cy="4161460"/>
          </a:xfrm>
          <a:prstGeom prst="rect">
            <a:avLst/>
          </a:prstGeom>
          <a:noFill/>
        </p:spPr>
        <p:txBody>
          <a:bodyPr wrap="square" rtlCol="0">
            <a:spAutoFit/>
          </a:bodyPr>
          <a:lstStyle/>
          <a:p>
            <a:pPr marL="571500" indent="-571500">
              <a:lnSpc>
                <a:spcPct val="150000"/>
              </a:lnSpc>
              <a:buFont typeface="Wingdings" panose="05000000000000000000" pitchFamily="2" charset="2"/>
              <a:buChar char="q"/>
            </a:pPr>
            <a:r>
              <a:rPr lang="es-PE" sz="3600" dirty="0"/>
              <a:t>Con la base de datos: Northwind.</a:t>
            </a:r>
          </a:p>
          <a:p>
            <a:pPr marL="571500" indent="-571500">
              <a:lnSpc>
                <a:spcPct val="150000"/>
              </a:lnSpc>
              <a:buFont typeface="Wingdings" panose="05000000000000000000" pitchFamily="2" charset="2"/>
              <a:buChar char="q"/>
            </a:pPr>
            <a:r>
              <a:rPr lang="es-PE" sz="3600" dirty="0"/>
              <a:t>Crear una consulta de la tabla: Customers.</a:t>
            </a:r>
          </a:p>
          <a:p>
            <a:pPr marL="571500" indent="-571500">
              <a:lnSpc>
                <a:spcPct val="150000"/>
              </a:lnSpc>
              <a:buFont typeface="Wingdings" panose="05000000000000000000" pitchFamily="2" charset="2"/>
              <a:buChar char="q"/>
            </a:pPr>
            <a:r>
              <a:rPr lang="es-PE" sz="3600" dirty="0"/>
              <a:t>Mostrar los datos de la consulta hacia un DataGridView.</a:t>
            </a:r>
          </a:p>
          <a:p>
            <a:pPr marL="571500" indent="-571500">
              <a:lnSpc>
                <a:spcPct val="150000"/>
              </a:lnSpc>
              <a:buFont typeface="Wingdings" panose="05000000000000000000" pitchFamily="2" charset="2"/>
              <a:buChar char="q"/>
            </a:pPr>
            <a:r>
              <a:rPr lang="es-PE" sz="3600" dirty="0"/>
              <a:t>Realizar la conexión con Archivos de configuración.</a:t>
            </a:r>
          </a:p>
          <a:p>
            <a:pPr marL="571500" indent="-571500">
              <a:lnSpc>
                <a:spcPct val="150000"/>
              </a:lnSpc>
              <a:buFont typeface="Wingdings" panose="05000000000000000000" pitchFamily="2" charset="2"/>
              <a:buChar char="q"/>
            </a:pPr>
            <a:r>
              <a:rPr lang="es-PE" sz="3600" dirty="0"/>
              <a:t>Se tiene que utilizar la autenticación de SQL Server.</a:t>
            </a:r>
          </a:p>
        </p:txBody>
      </p:sp>
    </p:spTree>
    <p:extLst>
      <p:ext uri="{BB962C8B-B14F-4D97-AF65-F5344CB8AC3E}">
        <p14:creationId xmlns:p14="http://schemas.microsoft.com/office/powerpoint/2010/main" val="969432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AA1C51D-0B0E-F7FC-F664-A53138FB7317}"/>
              </a:ext>
            </a:extLst>
          </p:cNvPr>
          <p:cNvSpPr txBox="1"/>
          <p:nvPr/>
        </p:nvSpPr>
        <p:spPr>
          <a:xfrm>
            <a:off x="40086" y="2613466"/>
            <a:ext cx="3830578" cy="1477328"/>
          </a:xfrm>
          <a:prstGeom prst="rect">
            <a:avLst/>
          </a:prstGeom>
          <a:noFill/>
        </p:spPr>
        <p:txBody>
          <a:bodyPr wrap="square" rtlCol="0">
            <a:spAutoFit/>
          </a:bodyPr>
          <a:lstStyle/>
          <a:p>
            <a:pPr marL="285750" indent="-285750">
              <a:buFont typeface="Wingdings" panose="05000000000000000000" pitchFamily="2" charset="2"/>
              <a:buChar char="ü"/>
            </a:pPr>
            <a:r>
              <a:rPr lang="es-PE" dirty="0"/>
              <a:t>Crear una sub carpeta: Proyecto05</a:t>
            </a:r>
          </a:p>
          <a:p>
            <a:pPr marL="285750" indent="-285750">
              <a:buFont typeface="Wingdings" panose="05000000000000000000" pitchFamily="2" charset="2"/>
              <a:buChar char="ü"/>
            </a:pPr>
            <a:endParaRPr lang="es-PE" dirty="0"/>
          </a:p>
          <a:p>
            <a:pPr marL="285750" indent="-285750">
              <a:buFont typeface="Wingdings" panose="05000000000000000000" pitchFamily="2" charset="2"/>
              <a:buChar char="ü"/>
            </a:pPr>
            <a:r>
              <a:rPr lang="es-PE" dirty="0"/>
              <a:t>Crear una sub carpeta: Aplicacion05</a:t>
            </a:r>
          </a:p>
          <a:p>
            <a:pPr marL="285750" indent="-285750">
              <a:buFont typeface="Wingdings" panose="05000000000000000000" pitchFamily="2" charset="2"/>
              <a:buChar char="ü"/>
            </a:pPr>
            <a:endParaRPr lang="es-PE" dirty="0"/>
          </a:p>
          <a:p>
            <a:pPr marL="285750" indent="-285750">
              <a:buFont typeface="Wingdings" panose="05000000000000000000" pitchFamily="2" charset="2"/>
              <a:buChar char="ü"/>
            </a:pPr>
            <a:r>
              <a:rPr lang="es-PE" dirty="0"/>
              <a:t>Crear una sub carpeta: Data05</a:t>
            </a:r>
          </a:p>
        </p:txBody>
      </p:sp>
      <p:pic>
        <p:nvPicPr>
          <p:cNvPr id="5" name="Imagen 4">
            <a:extLst>
              <a:ext uri="{FF2B5EF4-FFF2-40B4-BE49-F238E27FC236}">
                <a16:creationId xmlns:a16="http://schemas.microsoft.com/office/drawing/2014/main" id="{5475708F-0A61-DB61-325F-789F5F0B099D}"/>
              </a:ext>
            </a:extLst>
          </p:cNvPr>
          <p:cNvPicPr>
            <a:picLocks noChangeAspect="1"/>
          </p:cNvPicPr>
          <p:nvPr/>
        </p:nvPicPr>
        <p:blipFill>
          <a:blip r:embed="rId2"/>
          <a:stretch>
            <a:fillRect/>
          </a:stretch>
        </p:blipFill>
        <p:spPr>
          <a:xfrm>
            <a:off x="3938771" y="1271172"/>
            <a:ext cx="8100640" cy="4161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3071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B89977-E825-0DFF-6C5A-8D585475793C}"/>
              </a:ext>
            </a:extLst>
          </p:cNvPr>
          <p:cNvSpPr txBox="1"/>
          <p:nvPr/>
        </p:nvSpPr>
        <p:spPr>
          <a:xfrm>
            <a:off x="177553" y="140862"/>
            <a:ext cx="4211922" cy="369332"/>
          </a:xfrm>
          <a:prstGeom prst="rect">
            <a:avLst/>
          </a:prstGeom>
          <a:noFill/>
        </p:spPr>
        <p:txBody>
          <a:bodyPr wrap="none" rtlCol="0">
            <a:spAutoFit/>
          </a:bodyPr>
          <a:lstStyle/>
          <a:p>
            <a:pPr marL="285750" indent="-285750">
              <a:buFont typeface="Wingdings" panose="05000000000000000000" pitchFamily="2" charset="2"/>
              <a:buChar char="ü"/>
            </a:pPr>
            <a:r>
              <a:rPr lang="es-PE" dirty="0"/>
              <a:t>Abrir el programa: Microsoft SQL Server</a:t>
            </a:r>
          </a:p>
        </p:txBody>
      </p:sp>
      <p:pic>
        <p:nvPicPr>
          <p:cNvPr id="3" name="Imagen 2">
            <a:extLst>
              <a:ext uri="{FF2B5EF4-FFF2-40B4-BE49-F238E27FC236}">
                <a16:creationId xmlns:a16="http://schemas.microsoft.com/office/drawing/2014/main" id="{940476B7-75B8-D822-E37B-349767D238A4}"/>
              </a:ext>
            </a:extLst>
          </p:cNvPr>
          <p:cNvPicPr>
            <a:picLocks noChangeAspect="1"/>
          </p:cNvPicPr>
          <p:nvPr/>
        </p:nvPicPr>
        <p:blipFill>
          <a:blip r:embed="rId2"/>
          <a:stretch>
            <a:fillRect/>
          </a:stretch>
        </p:blipFill>
        <p:spPr>
          <a:xfrm>
            <a:off x="333966" y="601935"/>
            <a:ext cx="11647111" cy="6115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971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1CF2938-6A92-1E77-164E-7C53192337D1}"/>
              </a:ext>
            </a:extLst>
          </p:cNvPr>
          <p:cNvPicPr>
            <a:picLocks noChangeAspect="1"/>
          </p:cNvPicPr>
          <p:nvPr/>
        </p:nvPicPr>
        <p:blipFill>
          <a:blip r:embed="rId2"/>
          <a:stretch>
            <a:fillRect/>
          </a:stretch>
        </p:blipFill>
        <p:spPr>
          <a:xfrm>
            <a:off x="1309733" y="132700"/>
            <a:ext cx="9920495" cy="6543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uadroTexto 2">
            <a:extLst>
              <a:ext uri="{FF2B5EF4-FFF2-40B4-BE49-F238E27FC236}">
                <a16:creationId xmlns:a16="http://schemas.microsoft.com/office/drawing/2014/main" id="{36754908-685E-1913-A130-399C3CD4F393}"/>
              </a:ext>
            </a:extLst>
          </p:cNvPr>
          <p:cNvSpPr txBox="1"/>
          <p:nvPr/>
        </p:nvSpPr>
        <p:spPr>
          <a:xfrm>
            <a:off x="5508729" y="2945574"/>
            <a:ext cx="418568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Nombre del servidor: (local) o . (punto)</a:t>
            </a:r>
          </a:p>
        </p:txBody>
      </p:sp>
      <p:sp>
        <p:nvSpPr>
          <p:cNvPr id="4" name="CuadroTexto 3">
            <a:extLst>
              <a:ext uri="{FF2B5EF4-FFF2-40B4-BE49-F238E27FC236}">
                <a16:creationId xmlns:a16="http://schemas.microsoft.com/office/drawing/2014/main" id="{F34A3CEE-D992-044C-1466-36F796CA4D4F}"/>
              </a:ext>
            </a:extLst>
          </p:cNvPr>
          <p:cNvSpPr txBox="1"/>
          <p:nvPr/>
        </p:nvSpPr>
        <p:spPr>
          <a:xfrm>
            <a:off x="4835505" y="4482889"/>
            <a:ext cx="44239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ctr">
              <a:buFont typeface="Wingdings" panose="05000000000000000000" pitchFamily="2" charset="2"/>
              <a:buChar char="ü"/>
            </a:pPr>
            <a:r>
              <a:rPr lang="es-PE" dirty="0"/>
              <a:t>Seleccionar la autenticación de SQL Server</a:t>
            </a:r>
          </a:p>
        </p:txBody>
      </p:sp>
    </p:spTree>
    <p:extLst>
      <p:ext uri="{BB962C8B-B14F-4D97-AF65-F5344CB8AC3E}">
        <p14:creationId xmlns:p14="http://schemas.microsoft.com/office/powerpoint/2010/main" val="183860246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5188</TotalTime>
  <Words>1499</Words>
  <Application>Microsoft Office PowerPoint</Application>
  <PresentationFormat>Panorámica</PresentationFormat>
  <Paragraphs>161</Paragraphs>
  <Slides>59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59</vt:i4>
      </vt:variant>
    </vt:vector>
  </HeadingPairs>
  <TitlesOfParts>
    <vt:vector size="67" baseType="lpstr">
      <vt:lpstr>Arial</vt:lpstr>
      <vt:lpstr>Calibri</vt:lpstr>
      <vt:lpstr>Calibri Light</vt:lpstr>
      <vt:lpstr>Söhne</vt:lpstr>
      <vt:lpstr>Söhne Mono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christian loza</cp:lastModifiedBy>
  <cp:revision>1297</cp:revision>
  <dcterms:created xsi:type="dcterms:W3CDTF">2019-07-10T17:30:38Z</dcterms:created>
  <dcterms:modified xsi:type="dcterms:W3CDTF">2023-09-01T02:58:42Z</dcterms:modified>
</cp:coreProperties>
</file>